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330" r:id="rId3"/>
    <p:sldId id="392" r:id="rId4"/>
    <p:sldId id="353" r:id="rId5"/>
    <p:sldId id="327" r:id="rId6"/>
    <p:sldId id="381" r:id="rId7"/>
    <p:sldId id="269" r:id="rId8"/>
    <p:sldId id="379" r:id="rId9"/>
    <p:sldId id="336" r:id="rId10"/>
    <p:sldId id="324" r:id="rId11"/>
    <p:sldId id="361" r:id="rId12"/>
    <p:sldId id="413" r:id="rId13"/>
    <p:sldId id="419" r:id="rId14"/>
    <p:sldId id="354" r:id="rId15"/>
    <p:sldId id="369" r:id="rId16"/>
    <p:sldId id="437" r:id="rId17"/>
    <p:sldId id="355" r:id="rId18"/>
    <p:sldId id="438" r:id="rId19"/>
    <p:sldId id="420" r:id="rId20"/>
    <p:sldId id="421" r:id="rId21"/>
    <p:sldId id="408" r:id="rId22"/>
    <p:sldId id="270" r:id="rId2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ses Pech" initials="RP" lastIdx="1" clrIdx="0">
    <p:extLst>
      <p:ext uri="{19B8F6BF-5375-455C-9EA6-DF929625EA0E}">
        <p15:presenceInfo xmlns:p15="http://schemas.microsoft.com/office/powerpoint/2012/main" userId="d6d9e0be0aada5c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800"/>
    <a:srgbClr val="F3BB44"/>
    <a:srgbClr val="F0AB00"/>
    <a:srgbClr val="1A2230"/>
    <a:srgbClr val="CED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3"/>
    <p:restoredTop sz="95822" autoAdjust="0"/>
  </p:normalViewPr>
  <p:slideViewPr>
    <p:cSldViewPr snapToGrid="0" snapToObjects="1">
      <p:cViewPr varScale="1">
        <p:scale>
          <a:sx n="91" d="100"/>
          <a:sy n="91" d="100"/>
        </p:scale>
        <p:origin x="44" y="9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Archivos%20de%20Ramses%202021\09%20Septiembre\2022\Presupuesto\Gasto%20programado.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Archivos%20de%20Ramses%202020\07%20Julio\pARTICULAR\Presentacion%20Info\WEI2019-DataTabl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a:t>IEPS gasolinas y diesel en</a:t>
            </a:r>
            <a:r>
              <a:rPr lang="en-US" sz="2400" baseline="0"/>
              <a:t> Millones de Pesos</a:t>
            </a:r>
            <a:endParaRPr lang="en-US" sz="2400"/>
          </a:p>
        </c:rich>
      </c:tx>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MX"/>
        </a:p>
      </c:txPr>
    </c:title>
    <c:autoTitleDeleted val="0"/>
    <c:plotArea>
      <c:layout>
        <c:manualLayout>
          <c:layoutTarget val="inner"/>
          <c:xMode val="edge"/>
          <c:yMode val="edge"/>
          <c:x val="5.10825173131986E-2"/>
          <c:y val="0.11704260122245838"/>
          <c:w val="0.93864225682348412"/>
          <c:h val="0.82193530244105095"/>
        </c:manualLayout>
      </c:layout>
      <c:barChart>
        <c:barDir val="col"/>
        <c:grouping val="stacked"/>
        <c:varyColors val="0"/>
        <c:ser>
          <c:idx val="0"/>
          <c:order val="0"/>
          <c:tx>
            <c:strRef>
              <c:f>SHCP!$A$14</c:f>
              <c:strCache>
                <c:ptCount val="1"/>
                <c:pt idx="0">
                  <c:v>IEPS gasolinas y diesel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rgbClr val="00B050"/>
              </a:solidFill>
              <a:ln>
                <a:solidFill>
                  <a:srgbClr val="00B05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A56-41C4-B479-2E2A252B28F8}"/>
              </c:ext>
            </c:extLst>
          </c:dPt>
          <c:dPt>
            <c:idx val="1"/>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A56-41C4-B479-2E2A252B28F8}"/>
              </c:ext>
            </c:extLst>
          </c:dPt>
          <c:dPt>
            <c:idx val="2"/>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A56-41C4-B479-2E2A252B28F8}"/>
              </c:ext>
            </c:extLst>
          </c:dPt>
          <c:dPt>
            <c:idx val="3"/>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6A56-41C4-B479-2E2A252B28F8}"/>
              </c:ext>
            </c:extLst>
          </c:dPt>
          <c:dPt>
            <c:idx val="4"/>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6A56-41C4-B479-2E2A252B28F8}"/>
              </c:ext>
            </c:extLst>
          </c:dPt>
          <c:dPt>
            <c:idx val="5"/>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6A56-41C4-B479-2E2A252B28F8}"/>
              </c:ext>
            </c:extLst>
          </c:dPt>
          <c:dPt>
            <c:idx val="6"/>
            <c:invertIfNegative val="0"/>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6A56-41C4-B479-2E2A252B28F8}"/>
              </c:ext>
            </c:extLst>
          </c:dPt>
          <c:dPt>
            <c:idx val="7"/>
            <c:invertIfNegative val="0"/>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6A56-41C4-B479-2E2A252B28F8}"/>
              </c:ext>
            </c:extLst>
          </c:dPt>
          <c:dPt>
            <c:idx val="8"/>
            <c:invertIfNegative val="0"/>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6A56-41C4-B479-2E2A252B28F8}"/>
              </c:ext>
            </c:extLst>
          </c:dPt>
          <c:dPt>
            <c:idx val="10"/>
            <c:invertIfNegative val="0"/>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6A56-41C4-B479-2E2A252B28F8}"/>
              </c:ext>
            </c:extLst>
          </c:dPt>
          <c:dPt>
            <c:idx val="11"/>
            <c:invertIfNegative val="0"/>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5-6A56-41C4-B479-2E2A252B28F8}"/>
              </c:ext>
            </c:extLst>
          </c:dPt>
          <c:dPt>
            <c:idx val="12"/>
            <c:invertIfNegative val="0"/>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7-6A56-41C4-B479-2E2A252B28F8}"/>
              </c:ext>
            </c:extLst>
          </c:dPt>
          <c:dPt>
            <c:idx val="13"/>
            <c:invertIfNegative val="0"/>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9-6A56-41C4-B479-2E2A252B28F8}"/>
              </c:ext>
            </c:extLst>
          </c:dPt>
          <c:dPt>
            <c:idx val="14"/>
            <c:invertIfNegative val="0"/>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B-6A56-41C4-B479-2E2A252B28F8}"/>
              </c:ext>
            </c:extLst>
          </c:dPt>
          <c:dPt>
            <c:idx val="15"/>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6A56-41C4-B479-2E2A252B28F8}"/>
              </c:ext>
            </c:extLst>
          </c:dPt>
          <c:dPt>
            <c:idx val="16"/>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6A56-41C4-B479-2E2A252B28F8}"/>
              </c:ext>
            </c:extLst>
          </c:dPt>
          <c:dPt>
            <c:idx val="17"/>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6A56-41C4-B479-2E2A252B28F8}"/>
              </c:ext>
            </c:extLst>
          </c:dPt>
          <c:dPt>
            <c:idx val="18"/>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3-6A56-41C4-B479-2E2A252B28F8}"/>
              </c:ext>
            </c:extLst>
          </c:dPt>
          <c:dPt>
            <c:idx val="19"/>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5-6A56-41C4-B479-2E2A252B28F8}"/>
              </c:ext>
            </c:extLst>
          </c:dPt>
          <c:dPt>
            <c:idx val="20"/>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7-6A56-41C4-B479-2E2A252B28F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lumMod val="85000"/>
                      </a:schemeClr>
                    </a:solidFill>
                    <a:latin typeface="+mn-lt"/>
                    <a:ea typeface="+mn-ea"/>
                    <a:cs typeface="+mn-cs"/>
                  </a:defRPr>
                </a:pPr>
                <a:endParaRPr lang="es-MX"/>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SHCP!$B$3:$X$3</c:f>
              <c:strCache>
                <c:ptCount val="23"/>
                <c:pt idx="0">
                  <c:v> 2000 </c:v>
                </c:pt>
                <c:pt idx="1">
                  <c:v> 2001 </c:v>
                </c:pt>
                <c:pt idx="2">
                  <c:v> 2002 </c:v>
                </c:pt>
                <c:pt idx="3">
                  <c:v> 2003 </c:v>
                </c:pt>
                <c:pt idx="4">
                  <c:v> 2004 </c:v>
                </c:pt>
                <c:pt idx="5">
                  <c:v> 2005 </c:v>
                </c:pt>
                <c:pt idx="6">
                  <c:v> 2006 </c:v>
                </c:pt>
                <c:pt idx="7">
                  <c:v> 2007 </c:v>
                </c:pt>
                <c:pt idx="8">
                  <c:v> 2008 </c:v>
                </c:pt>
                <c:pt idx="9">
                  <c:v> 2009 </c:v>
                </c:pt>
                <c:pt idx="10">
                  <c:v> 2010 </c:v>
                </c:pt>
                <c:pt idx="11">
                  <c:v> 2011 </c:v>
                </c:pt>
                <c:pt idx="12">
                  <c:v> 2012 </c:v>
                </c:pt>
                <c:pt idx="13">
                  <c:v> 2013 </c:v>
                </c:pt>
                <c:pt idx="14">
                  <c:v> 2014 </c:v>
                </c:pt>
                <c:pt idx="15">
                  <c:v> 2015 </c:v>
                </c:pt>
                <c:pt idx="16">
                  <c:v> 2016 </c:v>
                </c:pt>
                <c:pt idx="17">
                  <c:v> 2017 </c:v>
                </c:pt>
                <c:pt idx="18">
                  <c:v> 2018 </c:v>
                </c:pt>
                <c:pt idx="19">
                  <c:v> 2019 </c:v>
                </c:pt>
                <c:pt idx="20">
                  <c:v> 2020 </c:v>
                </c:pt>
                <c:pt idx="21">
                  <c:v>2021 Est.</c:v>
                </c:pt>
                <c:pt idx="22">
                  <c:v>2022 Proy.</c:v>
                </c:pt>
              </c:strCache>
            </c:strRef>
          </c:cat>
          <c:val>
            <c:numRef>
              <c:f>SHCP!$B$14:$X$14</c:f>
              <c:numCache>
                <c:formatCode>#,##0.0</c:formatCode>
                <c:ptCount val="23"/>
                <c:pt idx="0">
                  <c:v>66210.903000000006</c:v>
                </c:pt>
                <c:pt idx="1">
                  <c:v>87188.531000000003</c:v>
                </c:pt>
                <c:pt idx="2">
                  <c:v>112221.406</c:v>
                </c:pt>
                <c:pt idx="3">
                  <c:v>87579.423999999999</c:v>
                </c:pt>
                <c:pt idx="4">
                  <c:v>53334.430999999997</c:v>
                </c:pt>
                <c:pt idx="5">
                  <c:v>15186.414000000001</c:v>
                </c:pt>
                <c:pt idx="6">
                  <c:v>-42217.46</c:v>
                </c:pt>
                <c:pt idx="7">
                  <c:v>-48324.038</c:v>
                </c:pt>
                <c:pt idx="8">
                  <c:v>-217609.10200000001</c:v>
                </c:pt>
                <c:pt idx="9">
                  <c:v>3203.1390799999999</c:v>
                </c:pt>
                <c:pt idx="10">
                  <c:v>-56153.278725999997</c:v>
                </c:pt>
                <c:pt idx="11">
                  <c:v>-145679.071295</c:v>
                </c:pt>
                <c:pt idx="12">
                  <c:v>-203084.307914</c:v>
                </c:pt>
                <c:pt idx="13">
                  <c:v>-85996.201797000002</c:v>
                </c:pt>
                <c:pt idx="14">
                  <c:v>-12846.830889000001</c:v>
                </c:pt>
                <c:pt idx="15">
                  <c:v>220091.05877</c:v>
                </c:pt>
                <c:pt idx="16">
                  <c:v>277263.94513000001</c:v>
                </c:pt>
                <c:pt idx="17">
                  <c:v>216498.69123</c:v>
                </c:pt>
                <c:pt idx="18">
                  <c:v>187666.01342</c:v>
                </c:pt>
                <c:pt idx="19">
                  <c:v>297478.92975000001</c:v>
                </c:pt>
                <c:pt idx="20">
                  <c:v>299597.39600000001</c:v>
                </c:pt>
                <c:pt idx="21" formatCode="General">
                  <c:v>220322</c:v>
                </c:pt>
                <c:pt idx="22" formatCode="General">
                  <c:v>318000</c:v>
                </c:pt>
              </c:numCache>
            </c:numRef>
          </c:val>
          <c:extLst>
            <c:ext xmlns:c16="http://schemas.microsoft.com/office/drawing/2014/chart" uri="{C3380CC4-5D6E-409C-BE32-E72D297353CC}">
              <c16:uniqueId val="{00000028-6A56-41C4-B479-2E2A252B28F8}"/>
            </c:ext>
          </c:extLst>
        </c:ser>
        <c:dLbls>
          <c:showLegendKey val="0"/>
          <c:showVal val="0"/>
          <c:showCatName val="0"/>
          <c:showSerName val="0"/>
          <c:showPercent val="0"/>
          <c:showBubbleSize val="0"/>
        </c:dLbls>
        <c:gapWidth val="10"/>
        <c:overlap val="100"/>
        <c:axId val="799800095"/>
        <c:axId val="1013930175"/>
      </c:barChart>
      <c:catAx>
        <c:axId val="799800095"/>
        <c:scaling>
          <c:orientation val="minMax"/>
        </c:scaling>
        <c:delete val="0"/>
        <c:axPos val="b"/>
        <c:numFmt formatCode="General" sourceLinked="1"/>
        <c:majorTickMark val="none"/>
        <c:minorTickMark val="none"/>
        <c:tickLblPos val="low"/>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MX"/>
          </a:p>
        </c:txPr>
        <c:crossAx val="1013930175"/>
        <c:crosses val="autoZero"/>
        <c:auto val="1"/>
        <c:lblAlgn val="ctr"/>
        <c:lblOffset val="100"/>
        <c:noMultiLvlLbl val="0"/>
      </c:catAx>
      <c:valAx>
        <c:axId val="1013930175"/>
        <c:scaling>
          <c:orientation val="minMax"/>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MX"/>
          </a:p>
        </c:txPr>
        <c:crossAx val="7998000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MX"/>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pPr>
            <a:r>
              <a:rPr lang="es-MX" sz="1050" dirty="0"/>
              <a:t>Miles de millones de pesos</a:t>
            </a:r>
          </a:p>
        </c:rich>
      </c:tx>
      <c:overlay val="0"/>
      <c:spPr>
        <a:noFill/>
        <a:ln>
          <a:noFill/>
        </a:ln>
        <a:effectLst/>
      </c:spPr>
      <c:txPr>
        <a:bodyPr rot="0" spcFirstLastPara="1" vertOverflow="ellipsis" vert="horz" wrap="square" anchor="ctr" anchorCtr="1"/>
        <a:lstStyle/>
        <a:p>
          <a:pPr>
            <a:defRPr sz="105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pPr>
          <a:endParaRPr lang="es-MX"/>
        </a:p>
      </c:txPr>
    </c:title>
    <c:autoTitleDeleted val="0"/>
    <c:plotArea>
      <c:layout/>
      <c:barChart>
        <c:barDir val="col"/>
        <c:grouping val="stacked"/>
        <c:varyColors val="0"/>
        <c:ser>
          <c:idx val="0"/>
          <c:order val="0"/>
          <c:tx>
            <c:strRef>
              <c:f>Sheet2!$K$11</c:f>
              <c:strCache>
                <c:ptCount val="1"/>
                <c:pt idx="0">
                  <c:v>HidroCarburos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lumMod val="85000"/>
                      </a:schemeClr>
                    </a:solidFill>
                    <a:latin typeface="Tahoma" panose="020B0604030504040204" pitchFamily="34" charset="0"/>
                    <a:ea typeface="Tahoma" panose="020B0604030504040204" pitchFamily="34" charset="0"/>
                    <a:cs typeface="Tahoma" panose="020B0604030504040204" pitchFamily="34"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Sheet2!$L$10:$U$10</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Sheet2!$L$11:$U$11</c:f>
              <c:numCache>
                <c:formatCode>_-* #,##0_-;\-* #,##0_-;_-* "-"??_-;_-@_-</c:formatCode>
                <c:ptCount val="10"/>
                <c:pt idx="0">
                  <c:v>601.03936078712741</c:v>
                </c:pt>
                <c:pt idx="1">
                  <c:v>643.28708205954069</c:v>
                </c:pt>
                <c:pt idx="2">
                  <c:v>705.32743088625602</c:v>
                </c:pt>
                <c:pt idx="3">
                  <c:v>741.15714194280804</c:v>
                </c:pt>
                <c:pt idx="4">
                  <c:v>776.73709585176584</c:v>
                </c:pt>
                <c:pt idx="5">
                  <c:v>792.48744747487331</c:v>
                </c:pt>
                <c:pt idx="6">
                  <c:v>769.57326297716054</c:v>
                </c:pt>
                <c:pt idx="7">
                  <c:v>801.21060084364774</c:v>
                </c:pt>
                <c:pt idx="8">
                  <c:v>816.32778199164113</c:v>
                </c:pt>
                <c:pt idx="9">
                  <c:v>831.44496313963441</c:v>
                </c:pt>
              </c:numCache>
            </c:numRef>
          </c:val>
          <c:extLst>
            <c:ext xmlns:c16="http://schemas.microsoft.com/office/drawing/2014/chart" uri="{C3380CC4-5D6E-409C-BE32-E72D297353CC}">
              <c16:uniqueId val="{00000000-F051-4CC2-B5C1-CCCB3238C4D4}"/>
            </c:ext>
          </c:extLst>
        </c:ser>
        <c:ser>
          <c:idx val="1"/>
          <c:order val="1"/>
          <c:tx>
            <c:strRef>
              <c:f>Sheet2!$K$12</c:f>
              <c:strCache>
                <c:ptCount val="1"/>
                <c:pt idx="0">
                  <c:v>Electricidad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lumMod val="85000"/>
                      </a:schemeClr>
                    </a:solidFill>
                    <a:latin typeface="Tahoma" panose="020B0604030504040204" pitchFamily="34" charset="0"/>
                    <a:ea typeface="Tahoma" panose="020B0604030504040204" pitchFamily="34" charset="0"/>
                    <a:cs typeface="Tahoma" panose="020B0604030504040204" pitchFamily="34"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Sheet2!$L$10:$U$10</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Sheet2!$L$12:$U$12</c:f>
              <c:numCache>
                <c:formatCode>_-* #,##0_-;\-* #,##0_-;_-* "-"??_-;_-@_-</c:formatCode>
                <c:ptCount val="10"/>
                <c:pt idx="0">
                  <c:v>827.28783736236232</c:v>
                </c:pt>
                <c:pt idx="1">
                  <c:v>893.98245215352836</c:v>
                </c:pt>
                <c:pt idx="2">
                  <c:v>944.92315349926537</c:v>
                </c:pt>
                <c:pt idx="3">
                  <c:v>972.31931117422857</c:v>
                </c:pt>
                <c:pt idx="4">
                  <c:v>1049.4120988715756</c:v>
                </c:pt>
                <c:pt idx="5">
                  <c:v>1150.5359741966702</c:v>
                </c:pt>
                <c:pt idx="6">
                  <c:v>1188.2127729065037</c:v>
                </c:pt>
                <c:pt idx="7">
                  <c:v>1227.773411551829</c:v>
                </c:pt>
                <c:pt idx="8">
                  <c:v>1269.3120821294206</c:v>
                </c:pt>
                <c:pt idx="9">
                  <c:v>1312.9276862358915</c:v>
                </c:pt>
              </c:numCache>
            </c:numRef>
          </c:val>
          <c:extLst>
            <c:ext xmlns:c16="http://schemas.microsoft.com/office/drawing/2014/chart" uri="{C3380CC4-5D6E-409C-BE32-E72D297353CC}">
              <c16:uniqueId val="{00000001-F051-4CC2-B5C1-CCCB3238C4D4}"/>
            </c:ext>
          </c:extLst>
        </c:ser>
        <c:dLbls>
          <c:showLegendKey val="0"/>
          <c:showVal val="0"/>
          <c:showCatName val="0"/>
          <c:showSerName val="0"/>
          <c:showPercent val="0"/>
          <c:showBubbleSize val="0"/>
        </c:dLbls>
        <c:gapWidth val="50"/>
        <c:overlap val="100"/>
        <c:axId val="2008427328"/>
        <c:axId val="512162256"/>
      </c:barChart>
      <c:lineChart>
        <c:grouping val="standard"/>
        <c:varyColors val="0"/>
        <c:ser>
          <c:idx val="2"/>
          <c:order val="2"/>
          <c:tx>
            <c:strRef>
              <c:f>Sheet2!$K$13</c:f>
              <c:strCache>
                <c:ptCount val="1"/>
                <c:pt idx="0">
                  <c:v> </c:v>
                </c:pt>
              </c:strCache>
            </c:strRef>
          </c:tx>
          <c:spPr>
            <a:ln w="34925" cap="rnd">
              <a:no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Tahoma" panose="020B0604030504040204" pitchFamily="34" charset="0"/>
                    <a:ea typeface="Tahoma" panose="020B0604030504040204" pitchFamily="34" charset="0"/>
                    <a:cs typeface="Tahoma" panose="020B0604030504040204" pitchFamily="34" charset="0"/>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Sheet2!$L$13:$U$13</c:f>
              <c:numCache>
                <c:formatCode>_-* #,##0_-;\-* #,##0_-;_-* "-"??_-;_-@_-</c:formatCode>
                <c:ptCount val="10"/>
                <c:pt idx="0">
                  <c:v>1428.3271981494897</c:v>
                </c:pt>
                <c:pt idx="1">
                  <c:v>1537.2695342130692</c:v>
                </c:pt>
                <c:pt idx="2">
                  <c:v>1650.2505843855215</c:v>
                </c:pt>
                <c:pt idx="3">
                  <c:v>1713.4764531170365</c:v>
                </c:pt>
                <c:pt idx="4">
                  <c:v>1826.1491947233415</c:v>
                </c:pt>
                <c:pt idx="5">
                  <c:v>1943.0234216715435</c:v>
                </c:pt>
                <c:pt idx="6">
                  <c:v>1957.7860358836642</c:v>
                </c:pt>
                <c:pt idx="7">
                  <c:v>2028.9840123954764</c:v>
                </c:pt>
                <c:pt idx="8">
                  <c:v>2085.6398641210617</c:v>
                </c:pt>
                <c:pt idx="9">
                  <c:v>2144.3726493755257</c:v>
                </c:pt>
              </c:numCache>
            </c:numRef>
          </c:val>
          <c:smooth val="0"/>
          <c:extLst>
            <c:ext xmlns:c16="http://schemas.microsoft.com/office/drawing/2014/chart" uri="{C3380CC4-5D6E-409C-BE32-E72D297353CC}">
              <c16:uniqueId val="{00000002-F051-4CC2-B5C1-CCCB3238C4D4}"/>
            </c:ext>
          </c:extLst>
        </c:ser>
        <c:dLbls>
          <c:showLegendKey val="0"/>
          <c:showVal val="0"/>
          <c:showCatName val="0"/>
          <c:showSerName val="0"/>
          <c:showPercent val="0"/>
          <c:showBubbleSize val="0"/>
        </c:dLbls>
        <c:marker val="1"/>
        <c:smooth val="0"/>
        <c:axId val="2008427328"/>
        <c:axId val="512162256"/>
      </c:lineChart>
      <c:catAx>
        <c:axId val="20084273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Tahoma" panose="020B0604030504040204" pitchFamily="34" charset="0"/>
                <a:ea typeface="Tahoma" panose="020B0604030504040204" pitchFamily="34" charset="0"/>
                <a:cs typeface="Tahoma" panose="020B0604030504040204" pitchFamily="34" charset="0"/>
              </a:defRPr>
            </a:pPr>
            <a:endParaRPr lang="es-MX"/>
          </a:p>
        </c:txPr>
        <c:crossAx val="512162256"/>
        <c:crosses val="autoZero"/>
        <c:auto val="1"/>
        <c:lblAlgn val="ctr"/>
        <c:lblOffset val="100"/>
        <c:noMultiLvlLbl val="0"/>
      </c:catAx>
      <c:valAx>
        <c:axId val="512162256"/>
        <c:scaling>
          <c:orientation val="minMax"/>
        </c:scaling>
        <c:delete val="0"/>
        <c:axPos val="l"/>
        <c:majorGridlines>
          <c:spPr>
            <a:ln w="9525" cap="flat" cmpd="sng" algn="ctr">
              <a:solidFill>
                <a:schemeClr val="lt1">
                  <a:lumMod val="95000"/>
                  <a:alpha val="10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lt1">
                    <a:lumMod val="85000"/>
                  </a:schemeClr>
                </a:solidFill>
                <a:latin typeface="Tahoma" panose="020B0604030504040204" pitchFamily="34" charset="0"/>
                <a:ea typeface="Tahoma" panose="020B0604030504040204" pitchFamily="34" charset="0"/>
                <a:cs typeface="Tahoma" panose="020B0604030504040204" pitchFamily="34" charset="0"/>
              </a:defRPr>
            </a:pPr>
            <a:endParaRPr lang="es-MX"/>
          </a:p>
        </c:txPr>
        <c:crossAx val="2008427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Tahoma" panose="020B0604030504040204" pitchFamily="34" charset="0"/>
              <a:ea typeface="Tahoma" panose="020B0604030504040204" pitchFamily="34" charset="0"/>
              <a:cs typeface="Tahoma" panose="020B0604030504040204" pitchFamily="34" charset="0"/>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marL="0">
        <a:defRPr sz="500">
          <a:latin typeface="Tahoma" panose="020B0604030504040204" pitchFamily="34" charset="0"/>
          <a:ea typeface="Tahoma" panose="020B0604030504040204" pitchFamily="34" charset="0"/>
          <a:cs typeface="Tahoma" panose="020B0604030504040204" pitchFamily="34" charset="0"/>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0.06371</cdr:x>
      <cdr:y>0.87675</cdr:y>
    </cdr:from>
    <cdr:to>
      <cdr:x>0.11095</cdr:x>
      <cdr:y>0.93617</cdr:y>
    </cdr:to>
    <cdr:sp macro="" textlink="">
      <cdr:nvSpPr>
        <cdr:cNvPr id="2" name="TextBox 1">
          <a:extLst xmlns:a="http://schemas.openxmlformats.org/drawingml/2006/main">
            <a:ext uri="{FF2B5EF4-FFF2-40B4-BE49-F238E27FC236}">
              <a16:creationId xmlns:a16="http://schemas.microsoft.com/office/drawing/2014/main" id="{B1CB8A18-DBAF-4A80-A1B6-6534A330EA5C}"/>
            </a:ext>
          </a:extLst>
        </cdr:cNvPr>
        <cdr:cNvSpPr txBox="1"/>
      </cdr:nvSpPr>
      <cdr:spPr>
        <a:xfrm xmlns:a="http://schemas.openxmlformats.org/drawingml/2006/main">
          <a:off x="857624" y="4533153"/>
          <a:ext cx="635971" cy="30722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800">
              <a:solidFill>
                <a:schemeClr val="bg1"/>
              </a:solidFill>
            </a:rPr>
            <a:t>FUENTE: SHCP.</a:t>
          </a:r>
          <a:r>
            <a:rPr lang="es-MX" sz="800" baseline="0">
              <a:solidFill>
                <a:schemeClr val="bg1"/>
              </a:solidFill>
            </a:rPr>
            <a:t> GRAFICA CARAIVA. LEON&amp;PECH ARCHITECTS</a:t>
          </a:r>
          <a:endParaRPr lang="es-MX" sz="800">
            <a:solidFill>
              <a:schemeClr val="bg1"/>
            </a:solidFill>
          </a:endParaRPr>
        </a:p>
      </cdr:txBody>
    </cdr:sp>
  </cdr:relSizeAnchor>
  <cdr:relSizeAnchor xmlns:cdr="http://schemas.openxmlformats.org/drawingml/2006/chartDrawing">
    <cdr:from>
      <cdr:x>0.12042</cdr:x>
      <cdr:y>0.37148</cdr:y>
    </cdr:from>
    <cdr:to>
      <cdr:x>0.18835</cdr:x>
      <cdr:y>0.54833</cdr:y>
    </cdr:to>
    <cdr:sp macro="" textlink="">
      <cdr:nvSpPr>
        <cdr:cNvPr id="3" name="TextBox 2">
          <a:extLst xmlns:a="http://schemas.openxmlformats.org/drawingml/2006/main">
            <a:ext uri="{FF2B5EF4-FFF2-40B4-BE49-F238E27FC236}">
              <a16:creationId xmlns:a16="http://schemas.microsoft.com/office/drawing/2014/main" id="{D31CEB35-02CA-4CA5-8A0C-916F8D10885A}"/>
            </a:ext>
          </a:extLst>
        </cdr:cNvPr>
        <cdr:cNvSpPr txBox="1"/>
      </cdr:nvSpPr>
      <cdr:spPr>
        <a:xfrm xmlns:a="http://schemas.openxmlformats.org/drawingml/2006/main">
          <a:off x="1621118" y="192069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MX" sz="1600">
              <a:solidFill>
                <a:schemeClr val="bg1"/>
              </a:solidFill>
            </a:rPr>
            <a:t>INGRESO</a:t>
          </a:r>
        </a:p>
      </cdr:txBody>
    </cdr:sp>
  </cdr:relSizeAnchor>
  <cdr:relSizeAnchor xmlns:cdr="http://schemas.openxmlformats.org/drawingml/2006/chartDrawing">
    <cdr:from>
      <cdr:x>0.42886</cdr:x>
      <cdr:y>0.90117</cdr:y>
    </cdr:from>
    <cdr:to>
      <cdr:x>0.49678</cdr:x>
      <cdr:y>0.96388</cdr:y>
    </cdr:to>
    <cdr:sp macro="" textlink="">
      <cdr:nvSpPr>
        <cdr:cNvPr id="4" name="TextBox 1">
          <a:extLst xmlns:a="http://schemas.openxmlformats.org/drawingml/2006/main">
            <a:ext uri="{FF2B5EF4-FFF2-40B4-BE49-F238E27FC236}">
              <a16:creationId xmlns:a16="http://schemas.microsoft.com/office/drawing/2014/main" id="{2483365A-6D1D-4C92-9B08-3FA0634B8051}"/>
            </a:ext>
          </a:extLst>
        </cdr:cNvPr>
        <cdr:cNvSpPr txBox="1"/>
      </cdr:nvSpPr>
      <cdr:spPr>
        <a:xfrm xmlns:a="http://schemas.openxmlformats.org/drawingml/2006/main">
          <a:off x="5773270" y="4659408"/>
          <a:ext cx="914400" cy="32422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600">
              <a:solidFill>
                <a:schemeClr val="bg1"/>
              </a:solidFill>
            </a:rPr>
            <a:t>SUBSIDIO</a:t>
          </a:r>
        </a:p>
      </cdr:txBody>
    </cdr:sp>
  </cdr:relSizeAnchor>
  <cdr:relSizeAnchor xmlns:cdr="http://schemas.openxmlformats.org/drawingml/2006/chartDrawing">
    <cdr:from>
      <cdr:x>0.78346</cdr:x>
      <cdr:y>0.12253</cdr:y>
    </cdr:from>
    <cdr:to>
      <cdr:x>0.85139</cdr:x>
      <cdr:y>0.29938</cdr:y>
    </cdr:to>
    <cdr:sp macro="" textlink="">
      <cdr:nvSpPr>
        <cdr:cNvPr id="5" name="TextBox 1">
          <a:extLst xmlns:a="http://schemas.openxmlformats.org/drawingml/2006/main">
            <a:ext uri="{FF2B5EF4-FFF2-40B4-BE49-F238E27FC236}">
              <a16:creationId xmlns:a16="http://schemas.microsoft.com/office/drawing/2014/main" id="{2483365A-6D1D-4C92-9B08-3FA0634B8051}"/>
            </a:ext>
          </a:extLst>
        </cdr:cNvPr>
        <cdr:cNvSpPr txBox="1"/>
      </cdr:nvSpPr>
      <cdr:spPr>
        <a:xfrm xmlns:a="http://schemas.openxmlformats.org/drawingml/2006/main">
          <a:off x="10546976" y="633507"/>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600">
              <a:solidFill>
                <a:schemeClr val="bg1"/>
              </a:solidFill>
            </a:rPr>
            <a:t>INGRESO</a:t>
          </a:r>
        </a:p>
      </cdr:txBody>
    </cdr:sp>
  </cdr:relSizeAnchor>
  <cdr:relSizeAnchor xmlns:cdr="http://schemas.openxmlformats.org/drawingml/2006/chartDrawing">
    <cdr:from>
      <cdr:x>0.76404</cdr:x>
      <cdr:y>0.70192</cdr:y>
    </cdr:from>
    <cdr:to>
      <cdr:x>0.83196</cdr:x>
      <cdr:y>0.87877</cdr:y>
    </cdr:to>
    <cdr:sp macro="" textlink="">
      <cdr:nvSpPr>
        <cdr:cNvPr id="6" name="TextBox 1">
          <a:extLst xmlns:a="http://schemas.openxmlformats.org/drawingml/2006/main">
            <a:ext uri="{FF2B5EF4-FFF2-40B4-BE49-F238E27FC236}">
              <a16:creationId xmlns:a16="http://schemas.microsoft.com/office/drawing/2014/main" id="{A4B54609-4A28-4574-99A8-E9A3B4FE192D}"/>
            </a:ext>
          </a:extLst>
        </cdr:cNvPr>
        <cdr:cNvSpPr txBox="1"/>
      </cdr:nvSpPr>
      <cdr:spPr>
        <a:xfrm xmlns:a="http://schemas.openxmlformats.org/drawingml/2006/main">
          <a:off x="10285505" y="3629212"/>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600">
              <a:solidFill>
                <a:schemeClr val="bg1"/>
              </a:solidFill>
            </a:rPr>
            <a:t>REFORMA</a:t>
          </a:r>
          <a:r>
            <a:rPr lang="es-MX" sz="1600" baseline="0">
              <a:solidFill>
                <a:schemeClr val="bg1"/>
              </a:solidFill>
            </a:rPr>
            <a:t> ENERGETICA</a:t>
          </a:r>
          <a:endParaRPr lang="es-MX" sz="1600">
            <a:solidFill>
              <a:schemeClr val="bg1"/>
            </a:solidFill>
          </a:endParaRPr>
        </a:p>
      </cdr:txBody>
    </cdr:sp>
  </cdr:relSizeAnchor>
  <cdr:relSizeAnchor xmlns:cdr="http://schemas.openxmlformats.org/drawingml/2006/chartDrawing">
    <cdr:from>
      <cdr:x>0.66093</cdr:x>
      <cdr:y>0.59688</cdr:y>
    </cdr:from>
    <cdr:to>
      <cdr:x>0.97836</cdr:x>
      <cdr:y>0.70669</cdr:y>
    </cdr:to>
    <cdr:sp macro="" textlink="">
      <cdr:nvSpPr>
        <cdr:cNvPr id="7" name="Right Brace 6">
          <a:extLst xmlns:a="http://schemas.openxmlformats.org/drawingml/2006/main">
            <a:ext uri="{FF2B5EF4-FFF2-40B4-BE49-F238E27FC236}">
              <a16:creationId xmlns:a16="http://schemas.microsoft.com/office/drawing/2014/main" id="{573F8497-3428-4A0C-B941-1ADBF3646578}"/>
            </a:ext>
          </a:extLst>
        </cdr:cNvPr>
        <cdr:cNvSpPr/>
      </cdr:nvSpPr>
      <cdr:spPr>
        <a:xfrm xmlns:a="http://schemas.openxmlformats.org/drawingml/2006/main" rot="5400000">
          <a:off x="10750178" y="1233396"/>
          <a:ext cx="567764" cy="4273177"/>
        </a:xfrm>
        <a:prstGeom xmlns:a="http://schemas.openxmlformats.org/drawingml/2006/main" prst="rightBrace">
          <a:avLst/>
        </a:prstGeom>
        <a:ln xmlns:a="http://schemas.openxmlformats.org/drawingml/2006/main" w="381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s-MX"/>
        </a:p>
      </cdr:txBody>
    </cdr:sp>
  </cdr:relSizeAnchor>
  <cdr:relSizeAnchor xmlns:cdr="http://schemas.openxmlformats.org/drawingml/2006/chartDrawing">
    <cdr:from>
      <cdr:x>0.30067</cdr:x>
      <cdr:y>0.80451</cdr:y>
    </cdr:from>
    <cdr:to>
      <cdr:x>0.65982</cdr:x>
      <cdr:y>0.91432</cdr:y>
    </cdr:to>
    <cdr:sp macro="" textlink="">
      <cdr:nvSpPr>
        <cdr:cNvPr id="8" name="Right Brace 7">
          <a:extLst xmlns:a="http://schemas.openxmlformats.org/drawingml/2006/main">
            <a:ext uri="{FF2B5EF4-FFF2-40B4-BE49-F238E27FC236}">
              <a16:creationId xmlns:a16="http://schemas.microsoft.com/office/drawing/2014/main" id="{7FDA7A37-CC67-4F68-BA38-4792BD639033}"/>
            </a:ext>
          </a:extLst>
        </cdr:cNvPr>
        <cdr:cNvSpPr/>
      </cdr:nvSpPr>
      <cdr:spPr>
        <a:xfrm xmlns:a="http://schemas.openxmlformats.org/drawingml/2006/main" rot="5400000">
          <a:off x="6181165" y="2026025"/>
          <a:ext cx="567764" cy="4834964"/>
        </a:xfrm>
        <a:prstGeom xmlns:a="http://schemas.openxmlformats.org/drawingml/2006/main" prst="rightBrace">
          <a:avLst/>
        </a:prstGeom>
        <a:ln xmlns:a="http://schemas.openxmlformats.org/drawingml/2006/main" w="381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s-MX"/>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69F88-1AB4-4A3D-8B16-648233BD138E}" type="datetimeFigureOut">
              <a:rPr lang="es-MX" smtClean="0"/>
              <a:t>24/01/2022</a:t>
            </a:fld>
            <a:endParaRPr lang="es-MX"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897E1-BF8B-4067-B1C7-051A3C37BF32}" type="slidenum">
              <a:rPr lang="es-MX" smtClean="0"/>
              <a:t>‹#›</a:t>
            </a:fld>
            <a:endParaRPr lang="es-MX" dirty="0"/>
          </a:p>
        </p:txBody>
      </p:sp>
    </p:spTree>
    <p:extLst>
      <p:ext uri="{BB962C8B-B14F-4D97-AF65-F5344CB8AC3E}">
        <p14:creationId xmlns:p14="http://schemas.microsoft.com/office/powerpoint/2010/main" val="3519032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1</a:t>
            </a:fld>
            <a:endParaRPr lang="es-MX" dirty="0"/>
          </a:p>
        </p:txBody>
      </p:sp>
    </p:spTree>
    <p:extLst>
      <p:ext uri="{BB962C8B-B14F-4D97-AF65-F5344CB8AC3E}">
        <p14:creationId xmlns:p14="http://schemas.microsoft.com/office/powerpoint/2010/main" val="1667265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17</a:t>
            </a:fld>
            <a:endParaRPr lang="es-MX" dirty="0"/>
          </a:p>
        </p:txBody>
      </p:sp>
    </p:spTree>
    <p:extLst>
      <p:ext uri="{BB962C8B-B14F-4D97-AF65-F5344CB8AC3E}">
        <p14:creationId xmlns:p14="http://schemas.microsoft.com/office/powerpoint/2010/main" val="66749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18</a:t>
            </a:fld>
            <a:endParaRPr lang="es-MX" dirty="0"/>
          </a:p>
        </p:txBody>
      </p:sp>
    </p:spTree>
    <p:extLst>
      <p:ext uri="{BB962C8B-B14F-4D97-AF65-F5344CB8AC3E}">
        <p14:creationId xmlns:p14="http://schemas.microsoft.com/office/powerpoint/2010/main" val="2478808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19</a:t>
            </a:fld>
            <a:endParaRPr lang="es-MX" dirty="0"/>
          </a:p>
        </p:txBody>
      </p:sp>
    </p:spTree>
    <p:extLst>
      <p:ext uri="{BB962C8B-B14F-4D97-AF65-F5344CB8AC3E}">
        <p14:creationId xmlns:p14="http://schemas.microsoft.com/office/powerpoint/2010/main" val="1459350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20</a:t>
            </a:fld>
            <a:endParaRPr lang="es-MX" dirty="0"/>
          </a:p>
        </p:txBody>
      </p:sp>
    </p:spTree>
    <p:extLst>
      <p:ext uri="{BB962C8B-B14F-4D97-AF65-F5344CB8AC3E}">
        <p14:creationId xmlns:p14="http://schemas.microsoft.com/office/powerpoint/2010/main" val="1514930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21</a:t>
            </a:fld>
            <a:endParaRPr lang="es-MX" dirty="0"/>
          </a:p>
        </p:txBody>
      </p:sp>
    </p:spTree>
    <p:extLst>
      <p:ext uri="{BB962C8B-B14F-4D97-AF65-F5344CB8AC3E}">
        <p14:creationId xmlns:p14="http://schemas.microsoft.com/office/powerpoint/2010/main" val="4202289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22</a:t>
            </a:fld>
            <a:endParaRPr lang="es-MX" dirty="0"/>
          </a:p>
        </p:txBody>
      </p:sp>
    </p:spTree>
    <p:extLst>
      <p:ext uri="{BB962C8B-B14F-4D97-AF65-F5344CB8AC3E}">
        <p14:creationId xmlns:p14="http://schemas.microsoft.com/office/powerpoint/2010/main" val="2524822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6</a:t>
            </a:fld>
            <a:endParaRPr lang="es-MX" dirty="0"/>
          </a:p>
        </p:txBody>
      </p:sp>
    </p:spTree>
    <p:extLst>
      <p:ext uri="{BB962C8B-B14F-4D97-AF65-F5344CB8AC3E}">
        <p14:creationId xmlns:p14="http://schemas.microsoft.com/office/powerpoint/2010/main" val="3513534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7</a:t>
            </a:fld>
            <a:endParaRPr lang="es-MX" dirty="0"/>
          </a:p>
        </p:txBody>
      </p:sp>
    </p:spTree>
    <p:extLst>
      <p:ext uri="{BB962C8B-B14F-4D97-AF65-F5344CB8AC3E}">
        <p14:creationId xmlns:p14="http://schemas.microsoft.com/office/powerpoint/2010/main" val="406627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8</a:t>
            </a:fld>
            <a:endParaRPr lang="es-MX" dirty="0"/>
          </a:p>
        </p:txBody>
      </p:sp>
    </p:spTree>
    <p:extLst>
      <p:ext uri="{BB962C8B-B14F-4D97-AF65-F5344CB8AC3E}">
        <p14:creationId xmlns:p14="http://schemas.microsoft.com/office/powerpoint/2010/main" val="322060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12</a:t>
            </a:fld>
            <a:endParaRPr lang="es-MX" dirty="0"/>
          </a:p>
        </p:txBody>
      </p:sp>
    </p:spTree>
    <p:extLst>
      <p:ext uri="{BB962C8B-B14F-4D97-AF65-F5344CB8AC3E}">
        <p14:creationId xmlns:p14="http://schemas.microsoft.com/office/powerpoint/2010/main" val="613966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13</a:t>
            </a:fld>
            <a:endParaRPr lang="es-MX" dirty="0"/>
          </a:p>
        </p:txBody>
      </p:sp>
    </p:spTree>
    <p:extLst>
      <p:ext uri="{BB962C8B-B14F-4D97-AF65-F5344CB8AC3E}">
        <p14:creationId xmlns:p14="http://schemas.microsoft.com/office/powerpoint/2010/main" val="290664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14</a:t>
            </a:fld>
            <a:endParaRPr lang="es-MX" dirty="0"/>
          </a:p>
        </p:txBody>
      </p:sp>
    </p:spTree>
    <p:extLst>
      <p:ext uri="{BB962C8B-B14F-4D97-AF65-F5344CB8AC3E}">
        <p14:creationId xmlns:p14="http://schemas.microsoft.com/office/powerpoint/2010/main" val="3509130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15</a:t>
            </a:fld>
            <a:endParaRPr lang="es-MX" dirty="0"/>
          </a:p>
        </p:txBody>
      </p:sp>
    </p:spTree>
    <p:extLst>
      <p:ext uri="{BB962C8B-B14F-4D97-AF65-F5344CB8AC3E}">
        <p14:creationId xmlns:p14="http://schemas.microsoft.com/office/powerpoint/2010/main" val="3582891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15897E1-BF8B-4067-B1C7-051A3C37BF32}" type="slidenum">
              <a:rPr lang="es-MX" smtClean="0"/>
              <a:t>16</a:t>
            </a:fld>
            <a:endParaRPr lang="es-MX" dirty="0"/>
          </a:p>
        </p:txBody>
      </p:sp>
    </p:spTree>
    <p:extLst>
      <p:ext uri="{BB962C8B-B14F-4D97-AF65-F5344CB8AC3E}">
        <p14:creationId xmlns:p14="http://schemas.microsoft.com/office/powerpoint/2010/main" val="1997105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B39D3-5999-7144-A630-8B412DFFDAAA}"/>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E8685264-E67A-E645-A3B0-FB84AF7CAF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4E0323C8-AABF-D042-839C-B1C628DD2006}"/>
              </a:ext>
            </a:extLst>
          </p:cNvPr>
          <p:cNvSpPr>
            <a:spLocks noGrp="1"/>
          </p:cNvSpPr>
          <p:nvPr>
            <p:ph type="dt" sz="half" idx="10"/>
          </p:nvPr>
        </p:nvSpPr>
        <p:spPr/>
        <p:txBody>
          <a:bodyPr/>
          <a:lstStyle/>
          <a:p>
            <a:fld id="{CF0D95D0-9B8C-AA44-AFEE-16F52407DC6D}" type="datetimeFigureOut">
              <a:rPr lang="es-MX" smtClean="0"/>
              <a:t>24/01/2022</a:t>
            </a:fld>
            <a:endParaRPr lang="es-MX" dirty="0"/>
          </a:p>
        </p:txBody>
      </p:sp>
      <p:sp>
        <p:nvSpPr>
          <p:cNvPr id="5" name="Marcador de pie de página 4">
            <a:extLst>
              <a:ext uri="{FF2B5EF4-FFF2-40B4-BE49-F238E27FC236}">
                <a16:creationId xmlns:a16="http://schemas.microsoft.com/office/drawing/2014/main" id="{ECA05FCB-CBB3-C841-8295-837A617318D2}"/>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E6E66171-AFF1-844B-9091-1585DEB496E8}"/>
              </a:ext>
            </a:extLst>
          </p:cNvPr>
          <p:cNvSpPr>
            <a:spLocks noGrp="1"/>
          </p:cNvSpPr>
          <p:nvPr>
            <p:ph type="sldNum" sz="quarter" idx="12"/>
          </p:nvPr>
        </p:nvSpPr>
        <p:spPr/>
        <p:txBody>
          <a:bodyPr/>
          <a:lstStyle/>
          <a:p>
            <a:fld id="{DF49171E-48F1-6442-B8B1-78DCBDBFB1D8}" type="slidenum">
              <a:rPr lang="es-MX" smtClean="0"/>
              <a:t>‹#›</a:t>
            </a:fld>
            <a:endParaRPr lang="es-MX" dirty="0"/>
          </a:p>
        </p:txBody>
      </p:sp>
    </p:spTree>
    <p:extLst>
      <p:ext uri="{BB962C8B-B14F-4D97-AF65-F5344CB8AC3E}">
        <p14:creationId xmlns:p14="http://schemas.microsoft.com/office/powerpoint/2010/main" val="330079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CF9BB1-3116-0349-84D0-2ECA60DD4130}"/>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CABF18AB-1CE0-FD42-AA87-5ABB6A7784CD}"/>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74EF2267-7E80-604A-B578-6177CAAF0EF8}"/>
              </a:ext>
            </a:extLst>
          </p:cNvPr>
          <p:cNvSpPr>
            <a:spLocks noGrp="1"/>
          </p:cNvSpPr>
          <p:nvPr>
            <p:ph type="dt" sz="half" idx="10"/>
          </p:nvPr>
        </p:nvSpPr>
        <p:spPr/>
        <p:txBody>
          <a:bodyPr/>
          <a:lstStyle/>
          <a:p>
            <a:fld id="{CF0D95D0-9B8C-AA44-AFEE-16F52407DC6D}" type="datetimeFigureOut">
              <a:rPr lang="es-MX" smtClean="0"/>
              <a:t>24/01/2022</a:t>
            </a:fld>
            <a:endParaRPr lang="es-MX" dirty="0"/>
          </a:p>
        </p:txBody>
      </p:sp>
      <p:sp>
        <p:nvSpPr>
          <p:cNvPr id="5" name="Marcador de pie de página 4">
            <a:extLst>
              <a:ext uri="{FF2B5EF4-FFF2-40B4-BE49-F238E27FC236}">
                <a16:creationId xmlns:a16="http://schemas.microsoft.com/office/drawing/2014/main" id="{61BE037E-9F1F-174C-8824-DFB38FB20125}"/>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CCBA7341-50A8-DA4F-95CD-EE01D5F9DCA9}"/>
              </a:ext>
            </a:extLst>
          </p:cNvPr>
          <p:cNvSpPr>
            <a:spLocks noGrp="1"/>
          </p:cNvSpPr>
          <p:nvPr>
            <p:ph type="sldNum" sz="quarter" idx="12"/>
          </p:nvPr>
        </p:nvSpPr>
        <p:spPr/>
        <p:txBody>
          <a:bodyPr/>
          <a:lstStyle/>
          <a:p>
            <a:fld id="{DF49171E-48F1-6442-B8B1-78DCBDBFB1D8}" type="slidenum">
              <a:rPr lang="es-MX" smtClean="0"/>
              <a:t>‹#›</a:t>
            </a:fld>
            <a:endParaRPr lang="es-MX" dirty="0"/>
          </a:p>
        </p:txBody>
      </p:sp>
    </p:spTree>
    <p:extLst>
      <p:ext uri="{BB962C8B-B14F-4D97-AF65-F5344CB8AC3E}">
        <p14:creationId xmlns:p14="http://schemas.microsoft.com/office/powerpoint/2010/main" val="131469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2408F74-04D3-FB43-8005-237537825A18}"/>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53C59716-8551-644B-A31B-276178E1B86F}"/>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60649217-F1F6-B94C-8DBF-BF7C2AF8AFBA}"/>
              </a:ext>
            </a:extLst>
          </p:cNvPr>
          <p:cNvSpPr>
            <a:spLocks noGrp="1"/>
          </p:cNvSpPr>
          <p:nvPr>
            <p:ph type="dt" sz="half" idx="10"/>
          </p:nvPr>
        </p:nvSpPr>
        <p:spPr/>
        <p:txBody>
          <a:bodyPr/>
          <a:lstStyle/>
          <a:p>
            <a:fld id="{CF0D95D0-9B8C-AA44-AFEE-16F52407DC6D}" type="datetimeFigureOut">
              <a:rPr lang="es-MX" smtClean="0"/>
              <a:t>24/01/2022</a:t>
            </a:fld>
            <a:endParaRPr lang="es-MX" dirty="0"/>
          </a:p>
        </p:txBody>
      </p:sp>
      <p:sp>
        <p:nvSpPr>
          <p:cNvPr id="5" name="Marcador de pie de página 4">
            <a:extLst>
              <a:ext uri="{FF2B5EF4-FFF2-40B4-BE49-F238E27FC236}">
                <a16:creationId xmlns:a16="http://schemas.microsoft.com/office/drawing/2014/main" id="{328012E4-CC9C-4849-8FAB-C2C92640B840}"/>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E4621438-F535-0643-A229-9467DBD1F5E1}"/>
              </a:ext>
            </a:extLst>
          </p:cNvPr>
          <p:cNvSpPr>
            <a:spLocks noGrp="1"/>
          </p:cNvSpPr>
          <p:nvPr>
            <p:ph type="sldNum" sz="quarter" idx="12"/>
          </p:nvPr>
        </p:nvSpPr>
        <p:spPr/>
        <p:txBody>
          <a:bodyPr/>
          <a:lstStyle/>
          <a:p>
            <a:fld id="{DF49171E-48F1-6442-B8B1-78DCBDBFB1D8}" type="slidenum">
              <a:rPr lang="es-MX" smtClean="0"/>
              <a:t>‹#›</a:t>
            </a:fld>
            <a:endParaRPr lang="es-MX" dirty="0"/>
          </a:p>
        </p:txBody>
      </p:sp>
    </p:spTree>
    <p:extLst>
      <p:ext uri="{BB962C8B-B14F-4D97-AF65-F5344CB8AC3E}">
        <p14:creationId xmlns:p14="http://schemas.microsoft.com/office/powerpoint/2010/main" val="162766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8A8126-D919-D746-8FE0-CE2EACA37503}"/>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78C28147-2BBA-F64B-96F0-8F747F7E149F}"/>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7C4810F3-8856-9A4F-B44D-7D2CB06531B0}"/>
              </a:ext>
            </a:extLst>
          </p:cNvPr>
          <p:cNvSpPr>
            <a:spLocks noGrp="1"/>
          </p:cNvSpPr>
          <p:nvPr>
            <p:ph type="dt" sz="half" idx="10"/>
          </p:nvPr>
        </p:nvSpPr>
        <p:spPr/>
        <p:txBody>
          <a:bodyPr/>
          <a:lstStyle/>
          <a:p>
            <a:fld id="{CF0D95D0-9B8C-AA44-AFEE-16F52407DC6D}" type="datetimeFigureOut">
              <a:rPr lang="es-MX" smtClean="0"/>
              <a:t>24/01/2022</a:t>
            </a:fld>
            <a:endParaRPr lang="es-MX" dirty="0"/>
          </a:p>
        </p:txBody>
      </p:sp>
      <p:sp>
        <p:nvSpPr>
          <p:cNvPr id="5" name="Marcador de pie de página 4">
            <a:extLst>
              <a:ext uri="{FF2B5EF4-FFF2-40B4-BE49-F238E27FC236}">
                <a16:creationId xmlns:a16="http://schemas.microsoft.com/office/drawing/2014/main" id="{FCB40A3B-8AB0-2442-8690-0E25B26D2A6E}"/>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E43BE50-8F7B-D44E-B1EF-85975B92C4C5}"/>
              </a:ext>
            </a:extLst>
          </p:cNvPr>
          <p:cNvSpPr>
            <a:spLocks noGrp="1"/>
          </p:cNvSpPr>
          <p:nvPr>
            <p:ph type="sldNum" sz="quarter" idx="12"/>
          </p:nvPr>
        </p:nvSpPr>
        <p:spPr/>
        <p:txBody>
          <a:bodyPr/>
          <a:lstStyle/>
          <a:p>
            <a:fld id="{DF49171E-48F1-6442-B8B1-78DCBDBFB1D8}" type="slidenum">
              <a:rPr lang="es-MX" smtClean="0"/>
              <a:t>‹#›</a:t>
            </a:fld>
            <a:endParaRPr lang="es-MX" dirty="0"/>
          </a:p>
        </p:txBody>
      </p:sp>
    </p:spTree>
    <p:extLst>
      <p:ext uri="{BB962C8B-B14F-4D97-AF65-F5344CB8AC3E}">
        <p14:creationId xmlns:p14="http://schemas.microsoft.com/office/powerpoint/2010/main" val="2644412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69918B-C77A-B646-86DE-06380DFAE0DE}"/>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53B6971D-B392-EF45-8CC4-429821F12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912E35F6-E10E-3044-A247-200314304918}"/>
              </a:ext>
            </a:extLst>
          </p:cNvPr>
          <p:cNvSpPr>
            <a:spLocks noGrp="1"/>
          </p:cNvSpPr>
          <p:nvPr>
            <p:ph type="dt" sz="half" idx="10"/>
          </p:nvPr>
        </p:nvSpPr>
        <p:spPr/>
        <p:txBody>
          <a:bodyPr/>
          <a:lstStyle/>
          <a:p>
            <a:fld id="{CF0D95D0-9B8C-AA44-AFEE-16F52407DC6D}" type="datetimeFigureOut">
              <a:rPr lang="es-MX" smtClean="0"/>
              <a:t>24/01/2022</a:t>
            </a:fld>
            <a:endParaRPr lang="es-MX" dirty="0"/>
          </a:p>
        </p:txBody>
      </p:sp>
      <p:sp>
        <p:nvSpPr>
          <p:cNvPr id="5" name="Marcador de pie de página 4">
            <a:extLst>
              <a:ext uri="{FF2B5EF4-FFF2-40B4-BE49-F238E27FC236}">
                <a16:creationId xmlns:a16="http://schemas.microsoft.com/office/drawing/2014/main" id="{685AE26D-7C0D-584D-918D-553D798DCAEA}"/>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90C59902-1BC8-5048-B737-5BB3DD0D1EB9}"/>
              </a:ext>
            </a:extLst>
          </p:cNvPr>
          <p:cNvSpPr>
            <a:spLocks noGrp="1"/>
          </p:cNvSpPr>
          <p:nvPr>
            <p:ph type="sldNum" sz="quarter" idx="12"/>
          </p:nvPr>
        </p:nvSpPr>
        <p:spPr/>
        <p:txBody>
          <a:bodyPr/>
          <a:lstStyle/>
          <a:p>
            <a:fld id="{DF49171E-48F1-6442-B8B1-78DCBDBFB1D8}" type="slidenum">
              <a:rPr lang="es-MX" smtClean="0"/>
              <a:t>‹#›</a:t>
            </a:fld>
            <a:endParaRPr lang="es-MX" dirty="0"/>
          </a:p>
        </p:txBody>
      </p:sp>
    </p:spTree>
    <p:extLst>
      <p:ext uri="{BB962C8B-B14F-4D97-AF65-F5344CB8AC3E}">
        <p14:creationId xmlns:p14="http://schemas.microsoft.com/office/powerpoint/2010/main" val="3602186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2B7187-0D57-AB45-82D6-AEAC5F3A4E06}"/>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0DC293A5-386A-154A-BDF4-BB7A5AECBA9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066DF695-BD83-FD48-A31F-25FB9875E790}"/>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B4FD589E-81C7-D647-A360-94EEE43330A7}"/>
              </a:ext>
            </a:extLst>
          </p:cNvPr>
          <p:cNvSpPr>
            <a:spLocks noGrp="1"/>
          </p:cNvSpPr>
          <p:nvPr>
            <p:ph type="dt" sz="half" idx="10"/>
          </p:nvPr>
        </p:nvSpPr>
        <p:spPr/>
        <p:txBody>
          <a:bodyPr/>
          <a:lstStyle/>
          <a:p>
            <a:fld id="{CF0D95D0-9B8C-AA44-AFEE-16F52407DC6D}" type="datetimeFigureOut">
              <a:rPr lang="es-MX" smtClean="0"/>
              <a:t>24/01/2022</a:t>
            </a:fld>
            <a:endParaRPr lang="es-MX" dirty="0"/>
          </a:p>
        </p:txBody>
      </p:sp>
      <p:sp>
        <p:nvSpPr>
          <p:cNvPr id="6" name="Marcador de pie de página 5">
            <a:extLst>
              <a:ext uri="{FF2B5EF4-FFF2-40B4-BE49-F238E27FC236}">
                <a16:creationId xmlns:a16="http://schemas.microsoft.com/office/drawing/2014/main" id="{48BD5F70-0662-BA47-941C-7319B8A8FB27}"/>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6FF29D6D-C8DE-1843-A9DF-6CAA552E5DBF}"/>
              </a:ext>
            </a:extLst>
          </p:cNvPr>
          <p:cNvSpPr>
            <a:spLocks noGrp="1"/>
          </p:cNvSpPr>
          <p:nvPr>
            <p:ph type="sldNum" sz="quarter" idx="12"/>
          </p:nvPr>
        </p:nvSpPr>
        <p:spPr/>
        <p:txBody>
          <a:bodyPr/>
          <a:lstStyle/>
          <a:p>
            <a:fld id="{DF49171E-48F1-6442-B8B1-78DCBDBFB1D8}" type="slidenum">
              <a:rPr lang="es-MX" smtClean="0"/>
              <a:t>‹#›</a:t>
            </a:fld>
            <a:endParaRPr lang="es-MX" dirty="0"/>
          </a:p>
        </p:txBody>
      </p:sp>
    </p:spTree>
    <p:extLst>
      <p:ext uri="{BB962C8B-B14F-4D97-AF65-F5344CB8AC3E}">
        <p14:creationId xmlns:p14="http://schemas.microsoft.com/office/powerpoint/2010/main" val="260558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B4B1CB-8D9F-3F4C-930A-B823A88C9D90}"/>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AE34FCC3-D8E5-7448-B480-E436EAE388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551CDDB7-91E8-0A4B-B348-2A2A051CC6C8}"/>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B49F3D07-6547-CF49-A7B6-AB41AFB97F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72CA6800-1771-C04F-A8A6-FF46C743A9DB}"/>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72B87889-CEE0-3746-92F9-CD416BC7817D}"/>
              </a:ext>
            </a:extLst>
          </p:cNvPr>
          <p:cNvSpPr>
            <a:spLocks noGrp="1"/>
          </p:cNvSpPr>
          <p:nvPr>
            <p:ph type="dt" sz="half" idx="10"/>
          </p:nvPr>
        </p:nvSpPr>
        <p:spPr/>
        <p:txBody>
          <a:bodyPr/>
          <a:lstStyle/>
          <a:p>
            <a:fld id="{CF0D95D0-9B8C-AA44-AFEE-16F52407DC6D}" type="datetimeFigureOut">
              <a:rPr lang="es-MX" smtClean="0"/>
              <a:t>24/01/2022</a:t>
            </a:fld>
            <a:endParaRPr lang="es-MX" dirty="0"/>
          </a:p>
        </p:txBody>
      </p:sp>
      <p:sp>
        <p:nvSpPr>
          <p:cNvPr id="8" name="Marcador de pie de página 7">
            <a:extLst>
              <a:ext uri="{FF2B5EF4-FFF2-40B4-BE49-F238E27FC236}">
                <a16:creationId xmlns:a16="http://schemas.microsoft.com/office/drawing/2014/main" id="{80D8705B-65F1-DB44-80F5-A57DA6131751}"/>
              </a:ext>
            </a:extLst>
          </p:cNvPr>
          <p:cNvSpPr>
            <a:spLocks noGrp="1"/>
          </p:cNvSpPr>
          <p:nvPr>
            <p:ph type="ftr" sz="quarter" idx="11"/>
          </p:nvPr>
        </p:nvSpPr>
        <p:spPr/>
        <p:txBody>
          <a:bodyPr/>
          <a:lstStyle/>
          <a:p>
            <a:endParaRPr lang="es-MX" dirty="0"/>
          </a:p>
        </p:txBody>
      </p:sp>
      <p:sp>
        <p:nvSpPr>
          <p:cNvPr id="9" name="Marcador de número de diapositiva 8">
            <a:extLst>
              <a:ext uri="{FF2B5EF4-FFF2-40B4-BE49-F238E27FC236}">
                <a16:creationId xmlns:a16="http://schemas.microsoft.com/office/drawing/2014/main" id="{66563112-FE49-F648-9955-E064E9150020}"/>
              </a:ext>
            </a:extLst>
          </p:cNvPr>
          <p:cNvSpPr>
            <a:spLocks noGrp="1"/>
          </p:cNvSpPr>
          <p:nvPr>
            <p:ph type="sldNum" sz="quarter" idx="12"/>
          </p:nvPr>
        </p:nvSpPr>
        <p:spPr/>
        <p:txBody>
          <a:bodyPr/>
          <a:lstStyle/>
          <a:p>
            <a:fld id="{DF49171E-48F1-6442-B8B1-78DCBDBFB1D8}" type="slidenum">
              <a:rPr lang="es-MX" smtClean="0"/>
              <a:t>‹#›</a:t>
            </a:fld>
            <a:endParaRPr lang="es-MX" dirty="0"/>
          </a:p>
        </p:txBody>
      </p:sp>
    </p:spTree>
    <p:extLst>
      <p:ext uri="{BB962C8B-B14F-4D97-AF65-F5344CB8AC3E}">
        <p14:creationId xmlns:p14="http://schemas.microsoft.com/office/powerpoint/2010/main" val="3624072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81B0E-38B5-6145-A70E-5D9111D788D3}"/>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AB0F4022-35E2-6E41-8CE3-8DA42B891ECD}"/>
              </a:ext>
            </a:extLst>
          </p:cNvPr>
          <p:cNvSpPr>
            <a:spLocks noGrp="1"/>
          </p:cNvSpPr>
          <p:nvPr>
            <p:ph type="dt" sz="half" idx="10"/>
          </p:nvPr>
        </p:nvSpPr>
        <p:spPr/>
        <p:txBody>
          <a:bodyPr/>
          <a:lstStyle/>
          <a:p>
            <a:fld id="{CF0D95D0-9B8C-AA44-AFEE-16F52407DC6D}" type="datetimeFigureOut">
              <a:rPr lang="es-MX" smtClean="0"/>
              <a:t>24/01/2022</a:t>
            </a:fld>
            <a:endParaRPr lang="es-MX" dirty="0"/>
          </a:p>
        </p:txBody>
      </p:sp>
      <p:sp>
        <p:nvSpPr>
          <p:cNvPr id="4" name="Marcador de pie de página 3">
            <a:extLst>
              <a:ext uri="{FF2B5EF4-FFF2-40B4-BE49-F238E27FC236}">
                <a16:creationId xmlns:a16="http://schemas.microsoft.com/office/drawing/2014/main" id="{29AA64E3-2CAD-9645-A2C3-B7130E1BC25E}"/>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1E31A6FF-D505-6B4C-B089-26A719B3A40D}"/>
              </a:ext>
            </a:extLst>
          </p:cNvPr>
          <p:cNvSpPr>
            <a:spLocks noGrp="1"/>
          </p:cNvSpPr>
          <p:nvPr>
            <p:ph type="sldNum" sz="quarter" idx="12"/>
          </p:nvPr>
        </p:nvSpPr>
        <p:spPr/>
        <p:txBody>
          <a:bodyPr/>
          <a:lstStyle/>
          <a:p>
            <a:fld id="{DF49171E-48F1-6442-B8B1-78DCBDBFB1D8}" type="slidenum">
              <a:rPr lang="es-MX" smtClean="0"/>
              <a:t>‹#›</a:t>
            </a:fld>
            <a:endParaRPr lang="es-MX" dirty="0"/>
          </a:p>
        </p:txBody>
      </p:sp>
    </p:spTree>
    <p:extLst>
      <p:ext uri="{BB962C8B-B14F-4D97-AF65-F5344CB8AC3E}">
        <p14:creationId xmlns:p14="http://schemas.microsoft.com/office/powerpoint/2010/main" val="3998085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8060F0-EECA-5C4A-A34B-2BFD98D973A9}"/>
              </a:ext>
            </a:extLst>
          </p:cNvPr>
          <p:cNvSpPr>
            <a:spLocks noGrp="1"/>
          </p:cNvSpPr>
          <p:nvPr>
            <p:ph type="dt" sz="half" idx="10"/>
          </p:nvPr>
        </p:nvSpPr>
        <p:spPr/>
        <p:txBody>
          <a:bodyPr/>
          <a:lstStyle/>
          <a:p>
            <a:fld id="{CF0D95D0-9B8C-AA44-AFEE-16F52407DC6D}" type="datetimeFigureOut">
              <a:rPr lang="es-MX" smtClean="0"/>
              <a:t>24/01/2022</a:t>
            </a:fld>
            <a:endParaRPr lang="es-MX" dirty="0"/>
          </a:p>
        </p:txBody>
      </p:sp>
      <p:sp>
        <p:nvSpPr>
          <p:cNvPr id="3" name="Marcador de pie de página 2">
            <a:extLst>
              <a:ext uri="{FF2B5EF4-FFF2-40B4-BE49-F238E27FC236}">
                <a16:creationId xmlns:a16="http://schemas.microsoft.com/office/drawing/2014/main" id="{1469109B-2ECD-504D-9856-942990F8E446}"/>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a16="http://schemas.microsoft.com/office/drawing/2014/main" id="{7B86FF39-F0B8-D749-903F-2B969BE9CD3B}"/>
              </a:ext>
            </a:extLst>
          </p:cNvPr>
          <p:cNvSpPr>
            <a:spLocks noGrp="1"/>
          </p:cNvSpPr>
          <p:nvPr>
            <p:ph type="sldNum" sz="quarter" idx="12"/>
          </p:nvPr>
        </p:nvSpPr>
        <p:spPr/>
        <p:txBody>
          <a:bodyPr/>
          <a:lstStyle/>
          <a:p>
            <a:fld id="{DF49171E-48F1-6442-B8B1-78DCBDBFB1D8}" type="slidenum">
              <a:rPr lang="es-MX" smtClean="0"/>
              <a:t>‹#›</a:t>
            </a:fld>
            <a:endParaRPr lang="es-MX" dirty="0"/>
          </a:p>
        </p:txBody>
      </p:sp>
    </p:spTree>
    <p:extLst>
      <p:ext uri="{BB962C8B-B14F-4D97-AF65-F5344CB8AC3E}">
        <p14:creationId xmlns:p14="http://schemas.microsoft.com/office/powerpoint/2010/main" val="2856189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5A48DA-AD7F-4443-8B32-45F52B6CDE22}"/>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125E1284-2617-E04B-BA51-0D4A1CD2D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2C9278A9-3847-F940-B0D3-2811A4EBD8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877804B-A41D-AD4B-BD6A-090065219134}"/>
              </a:ext>
            </a:extLst>
          </p:cNvPr>
          <p:cNvSpPr>
            <a:spLocks noGrp="1"/>
          </p:cNvSpPr>
          <p:nvPr>
            <p:ph type="dt" sz="half" idx="10"/>
          </p:nvPr>
        </p:nvSpPr>
        <p:spPr/>
        <p:txBody>
          <a:bodyPr/>
          <a:lstStyle/>
          <a:p>
            <a:fld id="{CF0D95D0-9B8C-AA44-AFEE-16F52407DC6D}" type="datetimeFigureOut">
              <a:rPr lang="es-MX" smtClean="0"/>
              <a:t>24/01/2022</a:t>
            </a:fld>
            <a:endParaRPr lang="es-MX" dirty="0"/>
          </a:p>
        </p:txBody>
      </p:sp>
      <p:sp>
        <p:nvSpPr>
          <p:cNvPr id="6" name="Marcador de pie de página 5">
            <a:extLst>
              <a:ext uri="{FF2B5EF4-FFF2-40B4-BE49-F238E27FC236}">
                <a16:creationId xmlns:a16="http://schemas.microsoft.com/office/drawing/2014/main" id="{8E70D4BF-16D7-DB42-973A-43A186AE3184}"/>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39D83DF0-37AA-104A-AE44-023E00848C1D}"/>
              </a:ext>
            </a:extLst>
          </p:cNvPr>
          <p:cNvSpPr>
            <a:spLocks noGrp="1"/>
          </p:cNvSpPr>
          <p:nvPr>
            <p:ph type="sldNum" sz="quarter" idx="12"/>
          </p:nvPr>
        </p:nvSpPr>
        <p:spPr/>
        <p:txBody>
          <a:bodyPr/>
          <a:lstStyle/>
          <a:p>
            <a:fld id="{DF49171E-48F1-6442-B8B1-78DCBDBFB1D8}" type="slidenum">
              <a:rPr lang="es-MX" smtClean="0"/>
              <a:t>‹#›</a:t>
            </a:fld>
            <a:endParaRPr lang="es-MX" dirty="0"/>
          </a:p>
        </p:txBody>
      </p:sp>
    </p:spTree>
    <p:extLst>
      <p:ext uri="{BB962C8B-B14F-4D97-AF65-F5344CB8AC3E}">
        <p14:creationId xmlns:p14="http://schemas.microsoft.com/office/powerpoint/2010/main" val="1462822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74537B-B510-CC46-8D59-83EEFE7045E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479B8D21-11D1-FB42-8CFC-D7D755A2D8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a:extLst>
              <a:ext uri="{FF2B5EF4-FFF2-40B4-BE49-F238E27FC236}">
                <a16:creationId xmlns:a16="http://schemas.microsoft.com/office/drawing/2014/main" id="{30818AFE-4AE6-0948-9FCC-C9B36D753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CE543112-0535-2148-8345-571D6C57E8E3}"/>
              </a:ext>
            </a:extLst>
          </p:cNvPr>
          <p:cNvSpPr>
            <a:spLocks noGrp="1"/>
          </p:cNvSpPr>
          <p:nvPr>
            <p:ph type="dt" sz="half" idx="10"/>
          </p:nvPr>
        </p:nvSpPr>
        <p:spPr/>
        <p:txBody>
          <a:bodyPr/>
          <a:lstStyle/>
          <a:p>
            <a:fld id="{CF0D95D0-9B8C-AA44-AFEE-16F52407DC6D}" type="datetimeFigureOut">
              <a:rPr lang="es-MX" smtClean="0"/>
              <a:t>24/01/2022</a:t>
            </a:fld>
            <a:endParaRPr lang="es-MX" dirty="0"/>
          </a:p>
        </p:txBody>
      </p:sp>
      <p:sp>
        <p:nvSpPr>
          <p:cNvPr id="6" name="Marcador de pie de página 5">
            <a:extLst>
              <a:ext uri="{FF2B5EF4-FFF2-40B4-BE49-F238E27FC236}">
                <a16:creationId xmlns:a16="http://schemas.microsoft.com/office/drawing/2014/main" id="{21A9C078-1292-C64E-9901-A6184E8CA333}"/>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8B17FAFA-B5E1-9E48-8662-ED30467F482C}"/>
              </a:ext>
            </a:extLst>
          </p:cNvPr>
          <p:cNvSpPr>
            <a:spLocks noGrp="1"/>
          </p:cNvSpPr>
          <p:nvPr>
            <p:ph type="sldNum" sz="quarter" idx="12"/>
          </p:nvPr>
        </p:nvSpPr>
        <p:spPr/>
        <p:txBody>
          <a:bodyPr/>
          <a:lstStyle/>
          <a:p>
            <a:fld id="{DF49171E-48F1-6442-B8B1-78DCBDBFB1D8}" type="slidenum">
              <a:rPr lang="es-MX" smtClean="0"/>
              <a:t>‹#›</a:t>
            </a:fld>
            <a:endParaRPr lang="es-MX" dirty="0"/>
          </a:p>
        </p:txBody>
      </p:sp>
    </p:spTree>
    <p:extLst>
      <p:ext uri="{BB962C8B-B14F-4D97-AF65-F5344CB8AC3E}">
        <p14:creationId xmlns:p14="http://schemas.microsoft.com/office/powerpoint/2010/main" val="69292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A3FD30A-ACA1-C042-B3D4-7351A86BA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4ADCCED4-F678-D240-8F17-B9AAEF2D18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6B264D68-6D32-8E43-AB89-F941F11EB1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0D95D0-9B8C-AA44-AFEE-16F52407DC6D}" type="datetimeFigureOut">
              <a:rPr lang="es-MX" smtClean="0"/>
              <a:t>24/01/2022</a:t>
            </a:fld>
            <a:endParaRPr lang="es-MX" dirty="0"/>
          </a:p>
        </p:txBody>
      </p:sp>
      <p:sp>
        <p:nvSpPr>
          <p:cNvPr id="5" name="Marcador de pie de página 4">
            <a:extLst>
              <a:ext uri="{FF2B5EF4-FFF2-40B4-BE49-F238E27FC236}">
                <a16:creationId xmlns:a16="http://schemas.microsoft.com/office/drawing/2014/main" id="{FAE51AEB-2792-FC46-AFCF-23B859A26E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F07FC371-1402-994E-AD09-4AD828F84C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9171E-48F1-6442-B8B1-78DCBDBFB1D8}" type="slidenum">
              <a:rPr lang="es-MX" smtClean="0"/>
              <a:t>‹#›</a:t>
            </a:fld>
            <a:endParaRPr lang="es-MX" dirty="0"/>
          </a:p>
        </p:txBody>
      </p:sp>
    </p:spTree>
    <p:extLst>
      <p:ext uri="{BB962C8B-B14F-4D97-AF65-F5344CB8AC3E}">
        <p14:creationId xmlns:p14="http://schemas.microsoft.com/office/powerpoint/2010/main" val="1826947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s://ourworldindata.org/fossil-fuel-subsidie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imf.org/-/media/Files/Topics/Environment/energy-subsidies/fuel-subsidies-template-2021.ash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l.gobernacion.gob.mx/Archivos/Documentos/2020/02/asun_3991742_20200205_1580938404.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finanzaspublicas.hacienda.gob.mx/work/models/Finanzas_Publicas/docs/congreso/infotrim/2021/iiit/01inf/itindc_202103.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7FAC5DA6-A0D1-E14B-AA3F-7C545086C6A1}"/>
              </a:ext>
            </a:extLst>
          </p:cNvPr>
          <p:cNvPicPr>
            <a:picLocks noChangeAspect="1"/>
          </p:cNvPicPr>
          <p:nvPr/>
        </p:nvPicPr>
        <p:blipFill>
          <a:blip r:embed="rId3"/>
          <a:stretch>
            <a:fillRect/>
          </a:stretch>
        </p:blipFill>
        <p:spPr>
          <a:xfrm>
            <a:off x="0" y="6096"/>
            <a:ext cx="12192000" cy="6851904"/>
          </a:xfrm>
          <a:prstGeom prst="rect">
            <a:avLst/>
          </a:prstGeom>
        </p:spPr>
      </p:pic>
      <p:grpSp>
        <p:nvGrpSpPr>
          <p:cNvPr id="5" name="Grupo 4">
            <a:extLst>
              <a:ext uri="{FF2B5EF4-FFF2-40B4-BE49-F238E27FC236}">
                <a16:creationId xmlns:a16="http://schemas.microsoft.com/office/drawing/2014/main" id="{F8AED702-D3F0-794B-81FE-8911D73D45D3}"/>
              </a:ext>
            </a:extLst>
          </p:cNvPr>
          <p:cNvGrpSpPr/>
          <p:nvPr/>
        </p:nvGrpSpPr>
        <p:grpSpPr>
          <a:xfrm>
            <a:off x="7375198" y="-181905"/>
            <a:ext cx="4876014" cy="6680922"/>
            <a:chOff x="6350390" y="-318776"/>
            <a:chExt cx="5549289" cy="5493647"/>
          </a:xfrm>
        </p:grpSpPr>
        <p:sp>
          <p:nvSpPr>
            <p:cNvPr id="56" name="CuadroTexto 55">
              <a:extLst>
                <a:ext uri="{FF2B5EF4-FFF2-40B4-BE49-F238E27FC236}">
                  <a16:creationId xmlns:a16="http://schemas.microsoft.com/office/drawing/2014/main" id="{9E0DE257-9D96-E44E-894D-7FCD4DEE957B}"/>
                </a:ext>
              </a:extLst>
            </p:cNvPr>
            <p:cNvSpPr txBox="1"/>
            <p:nvPr/>
          </p:nvSpPr>
          <p:spPr>
            <a:xfrm>
              <a:off x="6350390" y="-318776"/>
              <a:ext cx="5549289" cy="4251764"/>
            </a:xfrm>
            <a:prstGeom prst="rect">
              <a:avLst/>
            </a:prstGeom>
            <a:noFill/>
          </p:spPr>
          <p:txBody>
            <a:bodyPr wrap="none" rtlCol="0">
              <a:spAutoFit/>
            </a:bodyPr>
            <a:lstStyle/>
            <a:p>
              <a:pPr algn="ctr"/>
              <a:endParaRPr lang="es-MX" b="1" dirty="0">
                <a:solidFill>
                  <a:srgbClr val="7AB800"/>
                </a:solidFill>
                <a:latin typeface="Arial" panose="020B0604020202020204" pitchFamily="34" charset="0"/>
                <a:cs typeface="Arial" panose="020B0604020202020204" pitchFamily="34" charset="0"/>
              </a:endParaRPr>
            </a:p>
            <a:p>
              <a:pPr algn="ctr"/>
              <a:endParaRPr lang="es-MX" sz="2800" b="1" dirty="0">
                <a:solidFill>
                  <a:srgbClr val="7AB800"/>
                </a:solidFill>
                <a:latin typeface="Arial" panose="020B0604020202020204" pitchFamily="34" charset="0"/>
                <a:cs typeface="Arial" panose="020B0604020202020204" pitchFamily="34" charset="0"/>
              </a:endParaRPr>
            </a:p>
            <a:p>
              <a:pPr algn="ctr"/>
              <a:r>
                <a:rPr lang="es-MX" sz="2800" b="1" dirty="0">
                  <a:solidFill>
                    <a:srgbClr val="7AB800"/>
                  </a:solidFill>
                  <a:latin typeface="Arial" panose="020B0604020202020204" pitchFamily="34" charset="0"/>
                  <a:cs typeface="Arial" panose="020B0604020202020204" pitchFamily="34" charset="0"/>
                </a:rPr>
                <a:t>TRANSICIÓN</a:t>
              </a:r>
            </a:p>
            <a:p>
              <a:pPr algn="ctr"/>
              <a:endParaRPr lang="es-MX" sz="2800" b="1" dirty="0">
                <a:solidFill>
                  <a:srgbClr val="7AB800"/>
                </a:solidFill>
                <a:latin typeface="Arial" panose="020B0604020202020204" pitchFamily="34" charset="0"/>
                <a:cs typeface="Arial" panose="020B0604020202020204" pitchFamily="34" charset="0"/>
              </a:endParaRPr>
            </a:p>
            <a:p>
              <a:pPr algn="ctr"/>
              <a:r>
                <a:rPr lang="es-MX" sz="2800" b="1" dirty="0">
                  <a:solidFill>
                    <a:srgbClr val="7AB800"/>
                  </a:solidFill>
                  <a:latin typeface="Arial" panose="020B0604020202020204" pitchFamily="34" charset="0"/>
                  <a:cs typeface="Arial" panose="020B0604020202020204" pitchFamily="34" charset="0"/>
                </a:rPr>
                <a:t>ENERGÉTICA</a:t>
              </a:r>
            </a:p>
            <a:p>
              <a:pPr algn="ctr"/>
              <a:endParaRPr lang="es-MX" sz="2800" b="1" dirty="0">
                <a:solidFill>
                  <a:srgbClr val="7AB800"/>
                </a:solidFill>
                <a:latin typeface="Arial" panose="020B0604020202020204" pitchFamily="34" charset="0"/>
                <a:cs typeface="Arial" panose="020B0604020202020204" pitchFamily="34" charset="0"/>
              </a:endParaRPr>
            </a:p>
            <a:p>
              <a:pPr algn="ctr"/>
              <a:endParaRPr lang="es-MX" sz="2800" b="1" dirty="0">
                <a:solidFill>
                  <a:srgbClr val="7AB800"/>
                </a:solidFill>
                <a:latin typeface="Arial" panose="020B0604020202020204" pitchFamily="34" charset="0"/>
                <a:cs typeface="Arial" panose="020B0604020202020204" pitchFamily="34" charset="0"/>
              </a:endParaRPr>
            </a:p>
            <a:p>
              <a:pPr algn="ctr"/>
              <a:r>
                <a:rPr lang="es-MX" b="1" dirty="0">
                  <a:solidFill>
                    <a:srgbClr val="7AB800"/>
                  </a:solidFill>
                  <a:latin typeface="Arial" panose="020B0604020202020204" pitchFamily="34" charset="0"/>
                  <a:cs typeface="Arial" panose="020B0604020202020204" pitchFamily="34" charset="0"/>
                </a:rPr>
                <a:t>Dónde estamos y hacia dónde vamos</a:t>
              </a:r>
            </a:p>
            <a:p>
              <a:pPr algn="ctr"/>
              <a:endParaRPr lang="es-MX" b="1" dirty="0">
                <a:solidFill>
                  <a:srgbClr val="7AB800"/>
                </a:solidFill>
                <a:latin typeface="Arial" panose="020B0604020202020204" pitchFamily="34" charset="0"/>
                <a:cs typeface="Arial" panose="020B0604020202020204" pitchFamily="34" charset="0"/>
              </a:endParaRPr>
            </a:p>
            <a:p>
              <a:pPr algn="ctr"/>
              <a:endParaRPr lang="es-MX" sz="180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endParaRPr>
            </a:p>
            <a:p>
              <a:pPr algn="ctr"/>
              <a:endParaRPr lang="es-MX" dirty="0">
                <a:solidFill>
                  <a:schemeClr val="bg1"/>
                </a:solidFill>
                <a:latin typeface="Tahoma" panose="020B0604030504040204" pitchFamily="34" charset="0"/>
                <a:ea typeface="Calibri" panose="020F0502020204030204" pitchFamily="34" charset="0"/>
                <a:cs typeface="Times New Roman" panose="02020603050405020304" pitchFamily="18" charset="0"/>
              </a:endParaRPr>
            </a:p>
            <a:p>
              <a:pPr algn="ctr"/>
              <a:r>
                <a:rPr lang="es-MX" sz="180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Un país su vocación, </a:t>
              </a:r>
            </a:p>
            <a:p>
              <a:pPr algn="ctr"/>
              <a:r>
                <a:rPr lang="es-MX" sz="180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esta para facilitar que la economia se mueva, </a:t>
              </a:r>
            </a:p>
            <a:p>
              <a:pPr algn="ctr"/>
              <a:r>
                <a:rPr lang="es-MX" sz="180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y no para crear a partir de él, al desarrollo.</a:t>
              </a:r>
              <a:endParaRPr lang="es-MX"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MX" b="1" dirty="0">
                <a:solidFill>
                  <a:srgbClr val="7AB800"/>
                </a:solidFill>
                <a:latin typeface="Arial" panose="020B0604020202020204" pitchFamily="34" charset="0"/>
                <a:cs typeface="Arial" panose="020B0604020202020204" pitchFamily="34" charset="0"/>
              </a:endParaRPr>
            </a:p>
          </p:txBody>
        </p:sp>
        <p:sp>
          <p:nvSpPr>
            <p:cNvPr id="60" name="CuadroTexto 59">
              <a:extLst>
                <a:ext uri="{FF2B5EF4-FFF2-40B4-BE49-F238E27FC236}">
                  <a16:creationId xmlns:a16="http://schemas.microsoft.com/office/drawing/2014/main" id="{27CA815E-0A1A-BB4F-ACED-1B6078184179}"/>
                </a:ext>
              </a:extLst>
            </p:cNvPr>
            <p:cNvSpPr txBox="1"/>
            <p:nvPr/>
          </p:nvSpPr>
          <p:spPr>
            <a:xfrm>
              <a:off x="7716365" y="3390648"/>
              <a:ext cx="2817340" cy="1784223"/>
            </a:xfrm>
            <a:prstGeom prst="rect">
              <a:avLst/>
            </a:prstGeom>
            <a:noFill/>
          </p:spPr>
          <p:txBody>
            <a:bodyPr wrap="square" rtlCol="0">
              <a:spAutoFit/>
            </a:bodyPr>
            <a:lstStyle/>
            <a:p>
              <a:pPr algn="ctr"/>
              <a:endParaRPr lang="es-MX" sz="1600" dirty="0">
                <a:solidFill>
                  <a:schemeClr val="bg1"/>
                </a:solidFill>
                <a:latin typeface="Arial" panose="020B0604020202020204" pitchFamily="34" charset="0"/>
                <a:cs typeface="Arial" panose="020B0604020202020204" pitchFamily="34" charset="0"/>
              </a:endParaRPr>
            </a:p>
            <a:p>
              <a:pPr algn="ctr"/>
              <a:endParaRPr lang="es-MX" sz="1600" dirty="0">
                <a:solidFill>
                  <a:schemeClr val="bg1"/>
                </a:solidFill>
                <a:latin typeface="Arial" panose="020B0604020202020204" pitchFamily="34" charset="0"/>
                <a:cs typeface="Arial" panose="020B0604020202020204" pitchFamily="34" charset="0"/>
              </a:endParaRPr>
            </a:p>
            <a:p>
              <a:pPr algn="ctr"/>
              <a:r>
                <a:rPr lang="es-MX" sz="1200" dirty="0">
                  <a:solidFill>
                    <a:schemeClr val="bg1"/>
                  </a:solidFill>
                  <a:latin typeface="Arial" panose="020B0604020202020204" pitchFamily="34" charset="0"/>
                  <a:cs typeface="Arial" panose="020B0604020202020204" pitchFamily="34" charset="0"/>
                </a:rPr>
                <a:t>RAMSES PECH</a:t>
              </a:r>
            </a:p>
            <a:p>
              <a:pPr algn="ctr"/>
              <a:endParaRPr lang="es-MX" sz="1600" dirty="0">
                <a:solidFill>
                  <a:schemeClr val="bg1"/>
                </a:solidFill>
                <a:latin typeface="Arial" panose="020B0604020202020204" pitchFamily="34" charset="0"/>
                <a:cs typeface="Arial" panose="020B0604020202020204" pitchFamily="34" charset="0"/>
              </a:endParaRPr>
            </a:p>
            <a:p>
              <a:pPr algn="ctr"/>
              <a:endParaRPr lang="es-MX" sz="1600" dirty="0">
                <a:solidFill>
                  <a:schemeClr val="bg1"/>
                </a:solidFill>
                <a:latin typeface="Arial" panose="020B0604020202020204" pitchFamily="34" charset="0"/>
                <a:cs typeface="Arial" panose="020B0604020202020204" pitchFamily="34" charset="0"/>
              </a:endParaRPr>
            </a:p>
            <a:p>
              <a:pPr algn="ctr"/>
              <a:endParaRPr lang="es-MX" sz="1600" dirty="0">
                <a:solidFill>
                  <a:schemeClr val="bg1"/>
                </a:solidFill>
                <a:latin typeface="Arial" panose="020B0604020202020204" pitchFamily="34" charset="0"/>
                <a:cs typeface="Arial" panose="020B0604020202020204" pitchFamily="34" charset="0"/>
              </a:endParaRPr>
            </a:p>
            <a:p>
              <a:pPr algn="ctr"/>
              <a:r>
                <a:rPr lang="es-MX" sz="1100" dirty="0">
                  <a:solidFill>
                    <a:schemeClr val="bg1"/>
                  </a:solidFill>
                  <a:latin typeface="Arial" panose="020B0604020202020204" pitchFamily="34" charset="0"/>
                  <a:cs typeface="Arial" panose="020B0604020202020204" pitchFamily="34" charset="0"/>
                </a:rPr>
                <a:t>2022</a:t>
              </a:r>
            </a:p>
            <a:p>
              <a:pPr algn="ctr"/>
              <a:endParaRPr lang="es-MX" sz="1600" dirty="0">
                <a:solidFill>
                  <a:schemeClr val="bg1"/>
                </a:solidFill>
                <a:latin typeface="Arial" panose="020B0604020202020204" pitchFamily="34" charset="0"/>
                <a:cs typeface="Arial" panose="020B0604020202020204" pitchFamily="34" charset="0"/>
              </a:endParaRPr>
            </a:p>
            <a:p>
              <a:pPr algn="ctr"/>
              <a:endParaRPr lang="es-MX" sz="1600" dirty="0">
                <a:solidFill>
                  <a:schemeClr val="bg1"/>
                </a:solidFill>
                <a:latin typeface="Arial" panose="020B0604020202020204" pitchFamily="34" charset="0"/>
                <a:cs typeface="Arial" panose="020B0604020202020204" pitchFamily="34" charset="0"/>
              </a:endParaRPr>
            </a:p>
          </p:txBody>
        </p:sp>
      </p:grpSp>
      <p:sp>
        <p:nvSpPr>
          <p:cNvPr id="14" name="Footer Placeholder 1">
            <a:extLst>
              <a:ext uri="{FF2B5EF4-FFF2-40B4-BE49-F238E27FC236}">
                <a16:creationId xmlns:a16="http://schemas.microsoft.com/office/drawing/2014/main" id="{8D920D27-DE90-4ED3-B27F-697FAE999947}"/>
              </a:ext>
            </a:extLst>
          </p:cNvPr>
          <p:cNvSpPr>
            <a:spLocks noGrp="1"/>
          </p:cNvSpPr>
          <p:nvPr>
            <p:ph type="ftr" sz="quarter" idx="11"/>
          </p:nvPr>
        </p:nvSpPr>
        <p:spPr>
          <a:xfrm>
            <a:off x="7727029" y="6370320"/>
            <a:ext cx="4068757" cy="487680"/>
          </a:xfrm>
        </p:spPr>
        <p:txBody>
          <a:bodyPr/>
          <a:lstStyle/>
          <a:p>
            <a:pPr algn="ctr"/>
            <a:r>
              <a:rPr lang="en-US" sz="700" dirty="0">
                <a:solidFill>
                  <a:schemeClr val="bg1"/>
                </a:solidFill>
              </a:rPr>
              <a:t>Partial or total reproduction of the document is prohibited without the authorization of the Author.</a:t>
            </a:r>
          </a:p>
        </p:txBody>
      </p:sp>
      <p:pic>
        <p:nvPicPr>
          <p:cNvPr id="7" name="Picture 6">
            <a:extLst>
              <a:ext uri="{FF2B5EF4-FFF2-40B4-BE49-F238E27FC236}">
                <a16:creationId xmlns:a16="http://schemas.microsoft.com/office/drawing/2014/main" id="{45332F78-B024-4557-B757-78C17866514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10"/>
            <a:ext cx="6096000" cy="6857990"/>
          </a:xfrm>
          <a:prstGeom prst="rect">
            <a:avLst/>
          </a:prstGeom>
        </p:spPr>
      </p:pic>
      <p:sp>
        <p:nvSpPr>
          <p:cNvPr id="2" name="Rectangle 3">
            <a:extLst>
              <a:ext uri="{FF2B5EF4-FFF2-40B4-BE49-F238E27FC236}">
                <a16:creationId xmlns:a16="http://schemas.microsoft.com/office/drawing/2014/main" id="{DC911B59-1D65-469C-9C25-AE094C28A5C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3" name="Rectangle 4">
            <a:extLst>
              <a:ext uri="{FF2B5EF4-FFF2-40B4-BE49-F238E27FC236}">
                <a16:creationId xmlns:a16="http://schemas.microsoft.com/office/drawing/2014/main" id="{6050A654-BC04-474D-A5EA-DAABB575E6B8}"/>
              </a:ext>
            </a:extLst>
          </p:cNvPr>
          <p:cNvSpPr>
            <a:spLocks noChangeArrowheads="1"/>
          </p:cNvSpPr>
          <p:nvPr/>
        </p:nvSpPr>
        <p:spPr bwMode="auto">
          <a:xfrm>
            <a:off x="0" y="285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Tree>
    <p:extLst>
      <p:ext uri="{BB962C8B-B14F-4D97-AF65-F5344CB8AC3E}">
        <p14:creationId xmlns:p14="http://schemas.microsoft.com/office/powerpoint/2010/main" val="2380402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B45921-9F46-4576-92D3-44325DA26C00}"/>
              </a:ext>
            </a:extLst>
          </p:cNvPr>
          <p:cNvPicPr>
            <a:picLocks noChangeAspect="1"/>
          </p:cNvPicPr>
          <p:nvPr/>
        </p:nvPicPr>
        <p:blipFill>
          <a:blip r:embed="rId2"/>
          <a:stretch>
            <a:fillRect/>
          </a:stretch>
        </p:blipFill>
        <p:spPr>
          <a:xfrm>
            <a:off x="4589443" y="996146"/>
            <a:ext cx="7197289" cy="2642529"/>
          </a:xfrm>
          <a:prstGeom prst="rect">
            <a:avLst/>
          </a:prstGeom>
        </p:spPr>
      </p:pic>
      <p:sp>
        <p:nvSpPr>
          <p:cNvPr id="4" name="TextBox 3">
            <a:extLst>
              <a:ext uri="{FF2B5EF4-FFF2-40B4-BE49-F238E27FC236}">
                <a16:creationId xmlns:a16="http://schemas.microsoft.com/office/drawing/2014/main" id="{68EA17CC-4EF8-4330-BC40-05BF06E0FD97}"/>
              </a:ext>
            </a:extLst>
          </p:cNvPr>
          <p:cNvSpPr txBox="1"/>
          <p:nvPr/>
        </p:nvSpPr>
        <p:spPr>
          <a:xfrm>
            <a:off x="1193606" y="136420"/>
            <a:ext cx="8850500" cy="523220"/>
          </a:xfrm>
          <a:prstGeom prst="rect">
            <a:avLst/>
          </a:prstGeom>
          <a:noFill/>
        </p:spPr>
        <p:txBody>
          <a:bodyPr wrap="non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INVERSION DE MEXICO EN ENERGIA - PUBLICA</a:t>
            </a:r>
            <a:endParaRPr lang="es-MX"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A87807D-24FC-48F5-8BBD-6D92097CF24D}"/>
              </a:ext>
            </a:extLst>
          </p:cNvPr>
          <p:cNvPicPr>
            <a:picLocks noChangeAspect="1"/>
          </p:cNvPicPr>
          <p:nvPr/>
        </p:nvPicPr>
        <p:blipFill rotWithShape="1">
          <a:blip r:embed="rId3"/>
          <a:srcRect l="-565" t="45220" r="565" b="-25"/>
          <a:stretch/>
        </p:blipFill>
        <p:spPr>
          <a:xfrm>
            <a:off x="4589443" y="3690850"/>
            <a:ext cx="7165862" cy="2895210"/>
          </a:xfrm>
          <a:prstGeom prst="rect">
            <a:avLst/>
          </a:prstGeom>
        </p:spPr>
      </p:pic>
      <p:sp>
        <p:nvSpPr>
          <p:cNvPr id="6" name="Footer Placeholder 1">
            <a:extLst>
              <a:ext uri="{FF2B5EF4-FFF2-40B4-BE49-F238E27FC236}">
                <a16:creationId xmlns:a16="http://schemas.microsoft.com/office/drawing/2014/main" id="{59028D9A-FCD9-4763-AC24-DCE35EDE1BA9}"/>
              </a:ext>
            </a:extLst>
          </p:cNvPr>
          <p:cNvSpPr>
            <a:spLocks noGrp="1"/>
          </p:cNvSpPr>
          <p:nvPr>
            <p:ph type="ftr" sz="quarter" idx="11"/>
          </p:nvPr>
        </p:nvSpPr>
        <p:spPr>
          <a:xfrm>
            <a:off x="7727029" y="6509923"/>
            <a:ext cx="4068757" cy="487680"/>
          </a:xfrm>
        </p:spPr>
        <p:txBody>
          <a:bodyPr/>
          <a:lstStyle/>
          <a:p>
            <a:pPr algn="ctr"/>
            <a:r>
              <a:rPr lang="en-US" sz="700" dirty="0">
                <a:solidFill>
                  <a:schemeClr val="bg1"/>
                </a:solidFill>
              </a:rPr>
              <a:t>Partial or total reproduction of the document is prohibited without the authorization of the Author.</a:t>
            </a:r>
          </a:p>
        </p:txBody>
      </p:sp>
      <p:sp>
        <p:nvSpPr>
          <p:cNvPr id="8" name="TextBox 7">
            <a:extLst>
              <a:ext uri="{FF2B5EF4-FFF2-40B4-BE49-F238E27FC236}">
                <a16:creationId xmlns:a16="http://schemas.microsoft.com/office/drawing/2014/main" id="{9B11B722-0D57-4FC2-A257-B9FADEB58BEB}"/>
              </a:ext>
            </a:extLst>
          </p:cNvPr>
          <p:cNvSpPr txBox="1"/>
          <p:nvPr/>
        </p:nvSpPr>
        <p:spPr>
          <a:xfrm>
            <a:off x="569318" y="2222024"/>
            <a:ext cx="3540683" cy="3323987"/>
          </a:xfrm>
          <a:prstGeom prst="rect">
            <a:avLst/>
          </a:prstGeom>
          <a:noFill/>
        </p:spPr>
        <p:txBody>
          <a:bodyPr wrap="square">
            <a:spAutoFit/>
          </a:bodyPr>
          <a:lstStyle/>
          <a:p>
            <a:pPr algn="just"/>
            <a:r>
              <a:rPr lang="es-MX" sz="1400" dirty="0">
                <a:latin typeface="Tahoma" panose="020B0604030504040204" pitchFamily="34" charset="0"/>
                <a:ea typeface="Tahoma" panose="020B0604030504040204" pitchFamily="34" charset="0"/>
                <a:cs typeface="Tahoma" panose="020B0604030504040204" pitchFamily="34" charset="0"/>
              </a:rPr>
              <a:t>PEMEX y CFE, presupuesto </a:t>
            </a:r>
            <a:r>
              <a:rPr lang="es-MX" sz="1400" b="1" dirty="0">
                <a:latin typeface="Tahoma" panose="020B0604030504040204" pitchFamily="34" charset="0"/>
                <a:ea typeface="Tahoma" panose="020B0604030504040204" pitchFamily="34" charset="0"/>
                <a:cs typeface="Tahoma" panose="020B0604030504040204" pitchFamily="34" charset="0"/>
              </a:rPr>
              <a:t>961 mil </a:t>
            </a:r>
            <a:r>
              <a:rPr lang="es-MX" sz="1400" dirty="0">
                <a:latin typeface="Tahoma" panose="020B0604030504040204" pitchFamily="34" charset="0"/>
                <a:ea typeface="Tahoma" panose="020B0604030504040204" pitchFamily="34" charset="0"/>
                <a:cs typeface="Tahoma" panose="020B0604030504040204" pitchFamily="34" charset="0"/>
              </a:rPr>
              <a:t>millones de pesos para  gastos operativos, inversión, administrativos, y financieros. </a:t>
            </a:r>
          </a:p>
          <a:p>
            <a:pPr algn="just"/>
            <a:endParaRPr lang="es-MX" sz="1400" dirty="0">
              <a:latin typeface="Tahoma" panose="020B0604030504040204" pitchFamily="34" charset="0"/>
              <a:ea typeface="Tahoma" panose="020B0604030504040204" pitchFamily="34" charset="0"/>
              <a:cs typeface="Tahoma" panose="020B0604030504040204" pitchFamily="34" charset="0"/>
            </a:endParaRPr>
          </a:p>
          <a:p>
            <a:pPr algn="just"/>
            <a:endParaRPr lang="es-MX" sz="1400" dirty="0">
              <a:latin typeface="Tahoma" panose="020B0604030504040204" pitchFamily="34" charset="0"/>
              <a:ea typeface="Tahoma" panose="020B0604030504040204" pitchFamily="34" charset="0"/>
              <a:cs typeface="Tahoma" panose="020B0604030504040204" pitchFamily="34" charset="0"/>
            </a:endParaRPr>
          </a:p>
          <a:p>
            <a:pPr algn="just"/>
            <a:endParaRPr lang="es-MX" sz="1400" dirty="0">
              <a:latin typeface="Tahoma" panose="020B0604030504040204" pitchFamily="34" charset="0"/>
              <a:ea typeface="Tahoma" panose="020B0604030504040204" pitchFamily="34" charset="0"/>
              <a:cs typeface="Tahoma" panose="020B0604030504040204" pitchFamily="34" charset="0"/>
            </a:endParaRPr>
          </a:p>
          <a:p>
            <a:pPr algn="ctr"/>
            <a:r>
              <a:rPr lang="es-MX" sz="1400" b="1" dirty="0">
                <a:latin typeface="Tahoma" panose="020B0604030504040204" pitchFamily="34" charset="0"/>
                <a:ea typeface="Tahoma" panose="020B0604030504040204" pitchFamily="34" charset="0"/>
                <a:cs typeface="Tahoma" panose="020B0604030504040204" pitchFamily="34" charset="0"/>
              </a:rPr>
              <a:t>PEMEX  57%, y CFE 43% del total</a:t>
            </a:r>
          </a:p>
          <a:p>
            <a:pPr algn="ctr"/>
            <a:endParaRPr lang="es-MX" sz="1400" b="1" dirty="0">
              <a:latin typeface="Tahoma" panose="020B0604030504040204" pitchFamily="34" charset="0"/>
              <a:ea typeface="Tahoma" panose="020B0604030504040204" pitchFamily="34" charset="0"/>
              <a:cs typeface="Tahoma" panose="020B0604030504040204" pitchFamily="34" charset="0"/>
            </a:endParaRPr>
          </a:p>
          <a:p>
            <a:pPr algn="ctr"/>
            <a:r>
              <a:rPr lang="es-MX" sz="1400" b="1" dirty="0">
                <a:latin typeface="Tahoma" panose="020B0604030504040204" pitchFamily="34" charset="0"/>
                <a:ea typeface="Tahoma" panose="020B0604030504040204" pitchFamily="34" charset="0"/>
                <a:cs typeface="Tahoma" panose="020B0604030504040204" pitchFamily="34" charset="0"/>
              </a:rPr>
              <a:t>Presupuesto 2022 será inercial</a:t>
            </a:r>
          </a:p>
          <a:p>
            <a:pPr algn="just"/>
            <a:endParaRPr lang="es-MX" sz="1400" dirty="0">
              <a:latin typeface="Tahoma" panose="020B0604030504040204" pitchFamily="34" charset="0"/>
              <a:ea typeface="Tahoma" panose="020B0604030504040204" pitchFamily="34" charset="0"/>
              <a:cs typeface="Tahoma" panose="020B0604030504040204" pitchFamily="34" charset="0"/>
            </a:endParaRPr>
          </a:p>
          <a:p>
            <a:pPr algn="just"/>
            <a:endParaRPr lang="es-MX" sz="1400" dirty="0">
              <a:latin typeface="Tahoma" panose="020B0604030504040204" pitchFamily="34" charset="0"/>
              <a:ea typeface="Tahoma" panose="020B0604030504040204" pitchFamily="34" charset="0"/>
              <a:cs typeface="Tahoma" panose="020B0604030504040204" pitchFamily="34" charset="0"/>
            </a:endParaRPr>
          </a:p>
          <a:p>
            <a:pPr algn="just"/>
            <a:r>
              <a:rPr lang="es-MX" sz="1400" dirty="0">
                <a:latin typeface="Tahoma" panose="020B0604030504040204" pitchFamily="34" charset="0"/>
                <a:ea typeface="Tahoma" panose="020B0604030504040204" pitchFamily="34" charset="0"/>
                <a:cs typeface="Tahoma" panose="020B0604030504040204" pitchFamily="34" charset="0"/>
              </a:rPr>
              <a:t>A mayo falta por ejercer el 54%.</a:t>
            </a:r>
          </a:p>
          <a:p>
            <a:pPr algn="just"/>
            <a:endParaRPr lang="es-MX" sz="1400" dirty="0">
              <a:latin typeface="Tahoma" panose="020B0604030504040204" pitchFamily="34" charset="0"/>
              <a:ea typeface="Tahoma" panose="020B0604030504040204" pitchFamily="34" charset="0"/>
              <a:cs typeface="Tahoma" panose="020B0604030504040204" pitchFamily="34" charset="0"/>
            </a:endParaRPr>
          </a:p>
          <a:p>
            <a:pPr algn="just"/>
            <a:endParaRPr lang="es-MX" sz="1400" dirty="0">
              <a:latin typeface="Tahoma" panose="020B0604030504040204" pitchFamily="34" charset="0"/>
              <a:ea typeface="Tahoma" panose="020B0604030504040204" pitchFamily="34" charset="0"/>
              <a:cs typeface="Tahoma" panose="020B0604030504040204" pitchFamily="34" charset="0"/>
            </a:endParaRPr>
          </a:p>
          <a:p>
            <a:pPr algn="just"/>
            <a:r>
              <a:rPr lang="es-MX" sz="1400" dirty="0">
                <a:latin typeface="Tahoma" panose="020B0604030504040204" pitchFamily="34" charset="0"/>
                <a:ea typeface="Tahoma" panose="020B0604030504040204" pitchFamily="34" charset="0"/>
                <a:cs typeface="Tahoma" panose="020B0604030504040204" pitchFamily="34" charset="0"/>
              </a:rPr>
              <a:t>¿Cubrirá la demanda del mercado?</a:t>
            </a:r>
          </a:p>
        </p:txBody>
      </p:sp>
      <p:sp>
        <p:nvSpPr>
          <p:cNvPr id="7" name="Rectangle 6">
            <a:extLst>
              <a:ext uri="{FF2B5EF4-FFF2-40B4-BE49-F238E27FC236}">
                <a16:creationId xmlns:a16="http://schemas.microsoft.com/office/drawing/2014/main" id="{7B61EDDC-6C31-4A4A-860F-BBAA7BF98FC3}"/>
              </a:ext>
            </a:extLst>
          </p:cNvPr>
          <p:cNvSpPr/>
          <p:nvPr/>
        </p:nvSpPr>
        <p:spPr>
          <a:xfrm>
            <a:off x="756456" y="3255007"/>
            <a:ext cx="3264112" cy="11075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angle 8">
            <a:extLst>
              <a:ext uri="{FF2B5EF4-FFF2-40B4-BE49-F238E27FC236}">
                <a16:creationId xmlns:a16="http://schemas.microsoft.com/office/drawing/2014/main" id="{B3E953A0-B5EE-4580-A020-9ABE26F9F00D}"/>
              </a:ext>
            </a:extLst>
          </p:cNvPr>
          <p:cNvSpPr/>
          <p:nvPr/>
        </p:nvSpPr>
        <p:spPr>
          <a:xfrm>
            <a:off x="8670747" y="1227873"/>
            <a:ext cx="816678" cy="11412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Picture 2">
            <a:extLst>
              <a:ext uri="{FF2B5EF4-FFF2-40B4-BE49-F238E27FC236}">
                <a16:creationId xmlns:a16="http://schemas.microsoft.com/office/drawing/2014/main" id="{A1929917-0DCC-455C-A355-EFB215EAB345}"/>
              </a:ext>
            </a:extLst>
          </p:cNvPr>
          <p:cNvPicPr>
            <a:picLocks noChangeAspect="1"/>
          </p:cNvPicPr>
          <p:nvPr/>
        </p:nvPicPr>
        <p:blipFill>
          <a:blip r:embed="rId4"/>
          <a:stretch>
            <a:fillRect/>
          </a:stretch>
        </p:blipFill>
        <p:spPr>
          <a:xfrm>
            <a:off x="4495562" y="2313190"/>
            <a:ext cx="7385050" cy="2444750"/>
          </a:xfrm>
          <a:prstGeom prst="rect">
            <a:avLst/>
          </a:prstGeom>
        </p:spPr>
      </p:pic>
    </p:spTree>
    <p:extLst>
      <p:ext uri="{BB962C8B-B14F-4D97-AF65-F5344CB8AC3E}">
        <p14:creationId xmlns:p14="http://schemas.microsoft.com/office/powerpoint/2010/main" val="284984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EA17CC-4EF8-4330-BC40-05BF06E0FD97}"/>
              </a:ext>
            </a:extLst>
          </p:cNvPr>
          <p:cNvSpPr txBox="1"/>
          <p:nvPr/>
        </p:nvSpPr>
        <p:spPr>
          <a:xfrm>
            <a:off x="1193606" y="136420"/>
            <a:ext cx="8151590" cy="523220"/>
          </a:xfrm>
          <a:prstGeom prst="rect">
            <a:avLst/>
          </a:prstGeom>
          <a:noFill/>
        </p:spPr>
        <p:txBody>
          <a:bodyPr wrap="non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BALANZA COMERCIAL EN HIDROCARBUROS</a:t>
            </a:r>
            <a:endParaRPr lang="es-MX"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Footer Placeholder 1">
            <a:extLst>
              <a:ext uri="{FF2B5EF4-FFF2-40B4-BE49-F238E27FC236}">
                <a16:creationId xmlns:a16="http://schemas.microsoft.com/office/drawing/2014/main" id="{59028D9A-FCD9-4763-AC24-DCE35EDE1BA9}"/>
              </a:ext>
            </a:extLst>
          </p:cNvPr>
          <p:cNvSpPr>
            <a:spLocks noGrp="1"/>
          </p:cNvSpPr>
          <p:nvPr>
            <p:ph type="ftr" sz="quarter" idx="11"/>
          </p:nvPr>
        </p:nvSpPr>
        <p:spPr>
          <a:xfrm>
            <a:off x="7727029" y="6509923"/>
            <a:ext cx="4068757" cy="487680"/>
          </a:xfrm>
        </p:spPr>
        <p:txBody>
          <a:bodyPr/>
          <a:lstStyle/>
          <a:p>
            <a:pPr algn="ctr"/>
            <a:r>
              <a:rPr lang="en-US" sz="700" dirty="0">
                <a:solidFill>
                  <a:schemeClr val="bg1"/>
                </a:solidFill>
              </a:rPr>
              <a:t>Partial or total reproduction of the document is prohibited without the authorization of the Author.</a:t>
            </a:r>
          </a:p>
        </p:txBody>
      </p:sp>
      <p:sp>
        <p:nvSpPr>
          <p:cNvPr id="9" name="TextBox 8">
            <a:extLst>
              <a:ext uri="{FF2B5EF4-FFF2-40B4-BE49-F238E27FC236}">
                <a16:creationId xmlns:a16="http://schemas.microsoft.com/office/drawing/2014/main" id="{A8BB36B5-C394-4392-B5F8-3B7E048AE32D}"/>
              </a:ext>
            </a:extLst>
          </p:cNvPr>
          <p:cNvSpPr txBox="1"/>
          <p:nvPr/>
        </p:nvSpPr>
        <p:spPr>
          <a:xfrm>
            <a:off x="285576" y="1290995"/>
            <a:ext cx="2885847" cy="4801314"/>
          </a:xfrm>
          <a:prstGeom prst="rect">
            <a:avLst/>
          </a:prstGeom>
          <a:noFill/>
        </p:spPr>
        <p:txBody>
          <a:bodyPr wrap="square">
            <a:spAutoFit/>
          </a:bodyPr>
          <a:lstStyle/>
          <a:p>
            <a:pPr algn="ctr"/>
            <a:r>
              <a:rPr lang="es-MX" b="1" i="0" dirty="0">
                <a:solidFill>
                  <a:srgbClr val="0F1419"/>
                </a:solidFill>
                <a:effectLst/>
                <a:latin typeface="-apple-system"/>
              </a:rPr>
              <a:t>La energía es parte del TMEC</a:t>
            </a:r>
            <a:r>
              <a:rPr lang="es-MX" b="0" i="0" dirty="0">
                <a:solidFill>
                  <a:srgbClr val="0F1419"/>
                </a:solidFill>
                <a:effectLst/>
                <a:latin typeface="-apple-system"/>
              </a:rPr>
              <a:t>, y esta dentro de nuestra balanza comercial. </a:t>
            </a:r>
          </a:p>
          <a:p>
            <a:pPr algn="ctr"/>
            <a:endParaRPr lang="es-MX" dirty="0">
              <a:solidFill>
                <a:srgbClr val="0F1419"/>
              </a:solidFill>
              <a:latin typeface="-apple-system"/>
            </a:endParaRPr>
          </a:p>
          <a:p>
            <a:pPr algn="ctr"/>
            <a:r>
              <a:rPr lang="es-MX" b="0" i="0" dirty="0">
                <a:solidFill>
                  <a:srgbClr val="0F1419"/>
                </a:solidFill>
                <a:effectLst/>
                <a:latin typeface="-apple-system"/>
              </a:rPr>
              <a:t>Las centrales eléctricas en México utilizaron cerca de </a:t>
            </a:r>
            <a:r>
              <a:rPr lang="es-MX" b="1" i="0" dirty="0">
                <a:solidFill>
                  <a:srgbClr val="0F1419"/>
                </a:solidFill>
                <a:effectLst/>
                <a:latin typeface="-apple-system"/>
              </a:rPr>
              <a:t>4,900 MMpcd </a:t>
            </a:r>
            <a:r>
              <a:rPr lang="es-MX" b="0" i="0" dirty="0">
                <a:solidFill>
                  <a:srgbClr val="0F1419"/>
                </a:solidFill>
                <a:effectLst/>
                <a:latin typeface="-apple-system"/>
              </a:rPr>
              <a:t>de gas natural para la generación de energía </a:t>
            </a:r>
            <a:r>
              <a:rPr lang="es-MX" b="1" i="0" dirty="0">
                <a:solidFill>
                  <a:srgbClr val="0F1419"/>
                </a:solidFill>
                <a:effectLst/>
                <a:latin typeface="-apple-system"/>
              </a:rPr>
              <a:t>en junio</a:t>
            </a:r>
            <a:r>
              <a:rPr lang="es-MX" b="0" i="0" dirty="0">
                <a:solidFill>
                  <a:srgbClr val="0F1419"/>
                </a:solidFill>
                <a:effectLst/>
                <a:latin typeface="-apple-system"/>
              </a:rPr>
              <a:t>, un 19% más en comparación con el año pasado</a:t>
            </a:r>
          </a:p>
          <a:p>
            <a:pPr algn="ctr"/>
            <a:endParaRPr lang="es-MX" dirty="0">
              <a:solidFill>
                <a:srgbClr val="0F1419"/>
              </a:solidFill>
              <a:latin typeface="-apple-system"/>
            </a:endParaRPr>
          </a:p>
          <a:p>
            <a:pPr algn="ctr"/>
            <a:endParaRPr lang="es-MX" dirty="0">
              <a:solidFill>
                <a:srgbClr val="0F1419"/>
              </a:solidFill>
              <a:latin typeface="-apple-system"/>
            </a:endParaRPr>
          </a:p>
          <a:p>
            <a:pPr algn="ctr"/>
            <a:r>
              <a:rPr lang="es-MX" b="0" i="0" dirty="0">
                <a:solidFill>
                  <a:srgbClr val="0F1419"/>
                </a:solidFill>
                <a:effectLst/>
                <a:latin typeface="-apple-system"/>
              </a:rPr>
              <a:t>Importaciones por </a:t>
            </a:r>
            <a:r>
              <a:rPr lang="es-MX" b="1" i="0" dirty="0">
                <a:solidFill>
                  <a:srgbClr val="0F1419"/>
                </a:solidFill>
                <a:effectLst/>
                <a:latin typeface="-apple-system"/>
              </a:rPr>
              <a:t>gasoductos </a:t>
            </a:r>
            <a:r>
              <a:rPr lang="es-MX" b="0" i="0" dirty="0">
                <a:solidFill>
                  <a:srgbClr val="0F1419"/>
                </a:solidFill>
                <a:effectLst/>
                <a:latin typeface="-apple-system"/>
              </a:rPr>
              <a:t>representaron el </a:t>
            </a:r>
            <a:r>
              <a:rPr lang="es-MX" b="1" i="0" dirty="0">
                <a:solidFill>
                  <a:srgbClr val="0F1419"/>
                </a:solidFill>
                <a:effectLst/>
                <a:latin typeface="-apple-system"/>
              </a:rPr>
              <a:t>76% del suministro </a:t>
            </a:r>
            <a:r>
              <a:rPr lang="es-MX" b="0" i="0" dirty="0">
                <a:solidFill>
                  <a:srgbClr val="0F1419"/>
                </a:solidFill>
                <a:effectLst/>
                <a:latin typeface="-apple-system"/>
              </a:rPr>
              <a:t>total de gas natural de México.</a:t>
            </a:r>
            <a:endParaRPr lang="es-MX" dirty="0"/>
          </a:p>
        </p:txBody>
      </p:sp>
      <p:sp>
        <p:nvSpPr>
          <p:cNvPr id="7" name="Rectangle 6">
            <a:extLst>
              <a:ext uri="{FF2B5EF4-FFF2-40B4-BE49-F238E27FC236}">
                <a16:creationId xmlns:a16="http://schemas.microsoft.com/office/drawing/2014/main" id="{85EB74A1-C240-49CF-B8CD-767002C92647}"/>
              </a:ext>
            </a:extLst>
          </p:cNvPr>
          <p:cNvSpPr/>
          <p:nvPr/>
        </p:nvSpPr>
        <p:spPr>
          <a:xfrm>
            <a:off x="369727" y="2345331"/>
            <a:ext cx="2715500" cy="21847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Picture 1">
            <a:extLst>
              <a:ext uri="{FF2B5EF4-FFF2-40B4-BE49-F238E27FC236}">
                <a16:creationId xmlns:a16="http://schemas.microsoft.com/office/drawing/2014/main" id="{8B850B2E-38F9-4906-84D2-57547FA6411F}"/>
              </a:ext>
            </a:extLst>
          </p:cNvPr>
          <p:cNvPicPr>
            <a:picLocks noChangeAspect="1"/>
          </p:cNvPicPr>
          <p:nvPr/>
        </p:nvPicPr>
        <p:blipFill>
          <a:blip r:embed="rId2"/>
          <a:stretch>
            <a:fillRect/>
          </a:stretch>
        </p:blipFill>
        <p:spPr>
          <a:xfrm>
            <a:off x="3485301" y="1194767"/>
            <a:ext cx="8385421" cy="5315155"/>
          </a:xfrm>
          <a:prstGeom prst="rect">
            <a:avLst/>
          </a:prstGeom>
        </p:spPr>
      </p:pic>
      <p:pic>
        <p:nvPicPr>
          <p:cNvPr id="5" name="Picture 4">
            <a:extLst>
              <a:ext uri="{FF2B5EF4-FFF2-40B4-BE49-F238E27FC236}">
                <a16:creationId xmlns:a16="http://schemas.microsoft.com/office/drawing/2014/main" id="{FF910871-2867-421D-B648-65CE83418D6E}"/>
              </a:ext>
            </a:extLst>
          </p:cNvPr>
          <p:cNvPicPr>
            <a:picLocks noChangeAspect="1"/>
          </p:cNvPicPr>
          <p:nvPr/>
        </p:nvPicPr>
        <p:blipFill>
          <a:blip r:embed="rId3"/>
          <a:stretch>
            <a:fillRect/>
          </a:stretch>
        </p:blipFill>
        <p:spPr>
          <a:xfrm>
            <a:off x="3485301" y="1221090"/>
            <a:ext cx="8385421" cy="5349735"/>
          </a:xfrm>
          <a:prstGeom prst="rect">
            <a:avLst/>
          </a:prstGeom>
        </p:spPr>
      </p:pic>
    </p:spTree>
    <p:extLst>
      <p:ext uri="{BB962C8B-B14F-4D97-AF65-F5344CB8AC3E}">
        <p14:creationId xmlns:p14="http://schemas.microsoft.com/office/powerpoint/2010/main" val="61048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E6323ED9-CF58-473C-8F1E-8EE8EE3D17E2}"/>
              </a:ext>
            </a:extLst>
          </p:cNvPr>
          <p:cNvSpPr txBox="1"/>
          <p:nvPr/>
        </p:nvSpPr>
        <p:spPr>
          <a:xfrm>
            <a:off x="1279113" y="123252"/>
            <a:ext cx="11201400" cy="523220"/>
          </a:xfrm>
          <a:prstGeom prst="rect">
            <a:avLst/>
          </a:prstGeom>
          <a:noFill/>
        </p:spPr>
        <p:txBody>
          <a:bodyPr wrap="square">
            <a:spAutoFit/>
          </a:bodyPr>
          <a:lstStyle/>
          <a:p>
            <a:r>
              <a:rPr lang="es-MX" sz="2800" b="1" dirty="0">
                <a:solidFill>
                  <a:schemeClr val="bg1"/>
                </a:solidFill>
              </a:rPr>
              <a:t>MEXICO Y LA IED</a:t>
            </a:r>
          </a:p>
        </p:txBody>
      </p:sp>
      <p:sp>
        <p:nvSpPr>
          <p:cNvPr id="4" name="TextBox 3">
            <a:extLst>
              <a:ext uri="{FF2B5EF4-FFF2-40B4-BE49-F238E27FC236}">
                <a16:creationId xmlns:a16="http://schemas.microsoft.com/office/drawing/2014/main" id="{DFF81287-03C5-4E07-BFB6-70D609A079C2}"/>
              </a:ext>
            </a:extLst>
          </p:cNvPr>
          <p:cNvSpPr txBox="1"/>
          <p:nvPr/>
        </p:nvSpPr>
        <p:spPr>
          <a:xfrm>
            <a:off x="9353272" y="6644056"/>
            <a:ext cx="2630848" cy="200055"/>
          </a:xfrm>
          <a:prstGeom prst="rect">
            <a:avLst/>
          </a:prstGeom>
          <a:noFill/>
        </p:spPr>
        <p:txBody>
          <a:bodyPr wrap="none" rtlCol="0">
            <a:spAutoFit/>
          </a:bodyPr>
          <a:lstStyle/>
          <a:p>
            <a:r>
              <a:rPr lang="es-MX" sz="700" dirty="0">
                <a:solidFill>
                  <a:schemeClr val="bg1"/>
                </a:solidFill>
              </a:rPr>
              <a:t>FUENTE :Recopilación y Análisis de Caraiva. Leon &amp; Pech Architects</a:t>
            </a:r>
          </a:p>
        </p:txBody>
      </p:sp>
      <p:sp>
        <p:nvSpPr>
          <p:cNvPr id="9" name="TextBox 8">
            <a:extLst>
              <a:ext uri="{FF2B5EF4-FFF2-40B4-BE49-F238E27FC236}">
                <a16:creationId xmlns:a16="http://schemas.microsoft.com/office/drawing/2014/main" id="{80F1C646-D2FA-4C9E-85B6-A13A2E052B8D}"/>
              </a:ext>
            </a:extLst>
          </p:cNvPr>
          <p:cNvSpPr txBox="1"/>
          <p:nvPr/>
        </p:nvSpPr>
        <p:spPr>
          <a:xfrm>
            <a:off x="264602" y="6638379"/>
            <a:ext cx="4251485" cy="200055"/>
          </a:xfrm>
          <a:prstGeom prst="rect">
            <a:avLst/>
          </a:prstGeom>
          <a:noFill/>
        </p:spPr>
        <p:txBody>
          <a:bodyPr wrap="none" rtlCol="0">
            <a:spAutoFit/>
          </a:bodyPr>
          <a:lstStyle/>
          <a:p>
            <a:r>
              <a:rPr lang="es-MX" sz="700" dirty="0">
                <a:solidFill>
                  <a:schemeClr val="bg1"/>
                </a:solidFill>
                <a:latin typeface="Tahoma" panose="020B0604030504040204" pitchFamily="34" charset="0"/>
                <a:ea typeface="Tahoma" panose="020B0604030504040204" pitchFamily="34" charset="0"/>
                <a:cs typeface="Tahoma" panose="020B0604030504040204" pitchFamily="34" charset="0"/>
              </a:rPr>
              <a:t>Fuente : https://datos.gob.mx/busca/dataset/informacion-estadistica-de-la-inversion-extranjera-directa</a:t>
            </a:r>
          </a:p>
        </p:txBody>
      </p:sp>
      <p:sp>
        <p:nvSpPr>
          <p:cNvPr id="26" name="TextBox 25">
            <a:extLst>
              <a:ext uri="{FF2B5EF4-FFF2-40B4-BE49-F238E27FC236}">
                <a16:creationId xmlns:a16="http://schemas.microsoft.com/office/drawing/2014/main" id="{18669CF0-8E75-4F7E-9CF3-69B939E32130}"/>
              </a:ext>
            </a:extLst>
          </p:cNvPr>
          <p:cNvSpPr txBox="1"/>
          <p:nvPr/>
        </p:nvSpPr>
        <p:spPr>
          <a:xfrm>
            <a:off x="207880" y="1516018"/>
            <a:ext cx="2371238" cy="5078313"/>
          </a:xfrm>
          <a:prstGeom prst="rect">
            <a:avLst/>
          </a:prstGeom>
          <a:noFill/>
        </p:spPr>
        <p:txBody>
          <a:bodyPr wrap="square">
            <a:spAutoFit/>
          </a:bodyPr>
          <a:lstStyle/>
          <a:p>
            <a:pPr algn="just"/>
            <a:r>
              <a:rPr lang="es-MX" sz="1200" b="1"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México en el papel es atractivo invertir, y en la realidad con incertidumbre.</a:t>
            </a:r>
          </a:p>
          <a:p>
            <a:pPr algn="just"/>
            <a:endParaRPr lang="es-MX" sz="1200" b="1" dirty="0">
              <a:solidFill>
                <a:srgbClr val="0F1419"/>
              </a:solidFill>
              <a:latin typeface="Tahoma" panose="020B0604030504040204" pitchFamily="34" charset="0"/>
              <a:ea typeface="Tahoma" panose="020B0604030504040204" pitchFamily="34" charset="0"/>
              <a:cs typeface="Tahoma" panose="020B0604030504040204" pitchFamily="34" charset="0"/>
            </a:endParaRPr>
          </a:p>
          <a:p>
            <a:pPr algn="just"/>
            <a:r>
              <a:rPr lang="es-MX" sz="1200" dirty="0">
                <a:solidFill>
                  <a:srgbClr val="0F1419"/>
                </a:solidFill>
                <a:latin typeface="Tahoma" panose="020B0604030504040204" pitchFamily="34" charset="0"/>
                <a:ea typeface="Tahoma" panose="020B0604030504040204" pitchFamily="34" charset="0"/>
                <a:cs typeface="Tahoma" panose="020B0604030504040204" pitchFamily="34" charset="0"/>
              </a:rPr>
              <a:t>C</a:t>
            </a:r>
            <a:r>
              <a:rPr lang="es-MX" sz="12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uando llegan o lleguen la </a:t>
            </a:r>
            <a:r>
              <a:rPr lang="es-MX" sz="1200" b="1"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IED nueva debería </a:t>
            </a:r>
            <a:r>
              <a:rPr lang="es-MX" sz="12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encontrar </a:t>
            </a:r>
            <a:r>
              <a:rPr lang="es-MX" sz="1200" b="1"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tierra fértil de largo plazo </a:t>
            </a:r>
            <a:r>
              <a:rPr lang="es-MX" sz="12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para quedarse, sintiéndose cómodas, y no vulnerables. </a:t>
            </a:r>
          </a:p>
          <a:p>
            <a:pPr algn="just"/>
            <a:endParaRPr lang="es-MX" sz="1200" dirty="0">
              <a:solidFill>
                <a:srgbClr val="0F1419"/>
              </a:solidFill>
              <a:latin typeface="Tahoma" panose="020B0604030504040204" pitchFamily="34" charset="0"/>
              <a:ea typeface="Tahoma" panose="020B0604030504040204" pitchFamily="34" charset="0"/>
              <a:cs typeface="Tahoma" panose="020B0604030504040204" pitchFamily="34" charset="0"/>
            </a:endParaRPr>
          </a:p>
          <a:p>
            <a:pPr algn="just"/>
            <a:r>
              <a:rPr lang="es-MX" sz="12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Nuevas inversiones, nueva </a:t>
            </a:r>
            <a:r>
              <a:rPr lang="es-MX" sz="1200" b="1"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recaudación en impuestos para la nación</a:t>
            </a:r>
            <a:r>
              <a:rPr lang="es-MX" sz="12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a:t>
            </a:r>
          </a:p>
          <a:p>
            <a:pPr algn="just"/>
            <a:endParaRPr lang="es-MX" sz="1200" dirty="0">
              <a:solidFill>
                <a:srgbClr val="0F1419"/>
              </a:solidFill>
              <a:latin typeface="Tahoma" panose="020B0604030504040204" pitchFamily="34" charset="0"/>
              <a:ea typeface="Tahoma" panose="020B0604030504040204" pitchFamily="34" charset="0"/>
              <a:cs typeface="Tahoma" panose="020B0604030504040204" pitchFamily="34" charset="0"/>
            </a:endParaRPr>
          </a:p>
          <a:p>
            <a:pPr algn="just"/>
            <a:r>
              <a:rPr lang="es-MX" sz="1200" dirty="0">
                <a:latin typeface="Tahoma" panose="020B0604030504040204" pitchFamily="34" charset="0"/>
                <a:ea typeface="Tahoma" panose="020B0604030504040204" pitchFamily="34" charset="0"/>
                <a:cs typeface="Tahoma" panose="020B0604030504040204" pitchFamily="34" charset="0"/>
              </a:rPr>
              <a:t>IED contraída </a:t>
            </a:r>
            <a:r>
              <a:rPr lang="es-MX" sz="1200" b="1" dirty="0">
                <a:latin typeface="Tahoma" panose="020B0604030504040204" pitchFamily="34" charset="0"/>
                <a:ea typeface="Tahoma" panose="020B0604030504040204" pitchFamily="34" charset="0"/>
                <a:cs typeface="Tahoma" panose="020B0604030504040204" pitchFamily="34" charset="0"/>
              </a:rPr>
              <a:t>15% respecto a valores de antes de la pandemia, y 5% respecto a la nueva IED </a:t>
            </a:r>
          </a:p>
          <a:p>
            <a:pPr algn="just"/>
            <a:endParaRPr lang="es-MX" sz="1200" dirty="0">
              <a:latin typeface="Tahoma" panose="020B0604030504040204" pitchFamily="34" charset="0"/>
              <a:ea typeface="Tahoma" panose="020B0604030504040204" pitchFamily="34" charset="0"/>
              <a:cs typeface="Tahoma" panose="020B0604030504040204" pitchFamily="34" charset="0"/>
            </a:endParaRPr>
          </a:p>
          <a:p>
            <a:pPr algn="just"/>
            <a:r>
              <a:rPr lang="es-MX" sz="1200" dirty="0">
                <a:latin typeface="Tahoma" panose="020B0604030504040204" pitchFamily="34" charset="0"/>
                <a:ea typeface="Tahoma" panose="020B0604030504040204" pitchFamily="34" charset="0"/>
                <a:cs typeface="Tahoma" panose="020B0604030504040204" pitchFamily="34" charset="0"/>
              </a:rPr>
              <a:t>2020vs2021 </a:t>
            </a:r>
            <a:r>
              <a:rPr lang="es-MX" sz="1200" b="1" dirty="0">
                <a:latin typeface="Tahoma" panose="020B0604030504040204" pitchFamily="34" charset="0"/>
                <a:ea typeface="Tahoma" panose="020B0604030504040204" pitchFamily="34" charset="0"/>
                <a:cs typeface="Tahoma" panose="020B0604030504040204" pitchFamily="34" charset="0"/>
              </a:rPr>
              <a:t>nueva IED incremento 92%, pero reinversión de utilidades contraída 37%,</a:t>
            </a:r>
            <a:r>
              <a:rPr lang="es-MX" sz="1200" dirty="0">
                <a:latin typeface="Tahoma" panose="020B0604030504040204" pitchFamily="34" charset="0"/>
                <a:ea typeface="Tahoma" panose="020B0604030504040204" pitchFamily="34" charset="0"/>
                <a:cs typeface="Tahoma" panose="020B0604030504040204" pitchFamily="34" charset="0"/>
              </a:rPr>
              <a:t>indica que han salido dineros, y solo ha quedado lo necesario para mantener el negocio.</a:t>
            </a:r>
            <a:endParaRPr lang="es-MX" sz="1200" b="0" i="0" dirty="0">
              <a:solidFill>
                <a:srgbClr val="0F1419"/>
              </a:solidFill>
              <a:effectLst/>
              <a:latin typeface="Tahoma" panose="020B0604030504040204" pitchFamily="34" charset="0"/>
              <a:ea typeface="Tahoma" panose="020B0604030504040204" pitchFamily="34" charset="0"/>
              <a:cs typeface="Tahoma" panose="020B0604030504040204" pitchFamily="34" charset="0"/>
            </a:endParaRPr>
          </a:p>
          <a:p>
            <a:pPr algn="just"/>
            <a:endParaRPr lang="es-MX" sz="1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4290726-938E-4AAE-9839-7F6DADA20E05}"/>
              </a:ext>
            </a:extLst>
          </p:cNvPr>
          <p:cNvPicPr>
            <a:picLocks noChangeAspect="1"/>
          </p:cNvPicPr>
          <p:nvPr/>
        </p:nvPicPr>
        <p:blipFill>
          <a:blip r:embed="rId3"/>
          <a:stretch>
            <a:fillRect/>
          </a:stretch>
        </p:blipFill>
        <p:spPr>
          <a:xfrm>
            <a:off x="2617556" y="1059852"/>
            <a:ext cx="9375767" cy="5584204"/>
          </a:xfrm>
          <a:prstGeom prst="rect">
            <a:avLst/>
          </a:prstGeom>
        </p:spPr>
      </p:pic>
    </p:spTree>
    <p:extLst>
      <p:ext uri="{BB962C8B-B14F-4D97-AF65-F5344CB8AC3E}">
        <p14:creationId xmlns:p14="http://schemas.microsoft.com/office/powerpoint/2010/main" val="375975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E6323ED9-CF58-473C-8F1E-8EE8EE3D17E2}"/>
              </a:ext>
            </a:extLst>
          </p:cNvPr>
          <p:cNvSpPr txBox="1"/>
          <p:nvPr/>
        </p:nvSpPr>
        <p:spPr>
          <a:xfrm>
            <a:off x="1279113" y="123252"/>
            <a:ext cx="11201400" cy="523220"/>
          </a:xfrm>
          <a:prstGeom prst="rect">
            <a:avLst/>
          </a:prstGeom>
          <a:noFill/>
        </p:spPr>
        <p:txBody>
          <a:bodyPr wrap="square">
            <a:spAutoFit/>
          </a:bodyPr>
          <a:lstStyle/>
          <a:p>
            <a:r>
              <a:rPr lang="es-MX" sz="2800" b="1" dirty="0">
                <a:solidFill>
                  <a:schemeClr val="bg1"/>
                </a:solidFill>
              </a:rPr>
              <a:t>MEXICO Y LA IED</a:t>
            </a:r>
          </a:p>
        </p:txBody>
      </p:sp>
      <p:sp>
        <p:nvSpPr>
          <p:cNvPr id="4" name="TextBox 3">
            <a:extLst>
              <a:ext uri="{FF2B5EF4-FFF2-40B4-BE49-F238E27FC236}">
                <a16:creationId xmlns:a16="http://schemas.microsoft.com/office/drawing/2014/main" id="{DFF81287-03C5-4E07-BFB6-70D609A079C2}"/>
              </a:ext>
            </a:extLst>
          </p:cNvPr>
          <p:cNvSpPr txBox="1"/>
          <p:nvPr/>
        </p:nvSpPr>
        <p:spPr>
          <a:xfrm>
            <a:off x="9353272" y="6644056"/>
            <a:ext cx="2630848" cy="200055"/>
          </a:xfrm>
          <a:prstGeom prst="rect">
            <a:avLst/>
          </a:prstGeom>
          <a:noFill/>
        </p:spPr>
        <p:txBody>
          <a:bodyPr wrap="none" rtlCol="0">
            <a:spAutoFit/>
          </a:bodyPr>
          <a:lstStyle/>
          <a:p>
            <a:r>
              <a:rPr lang="es-MX" sz="700" dirty="0">
                <a:solidFill>
                  <a:schemeClr val="bg1"/>
                </a:solidFill>
              </a:rPr>
              <a:t>FUENTE :Recopilación y Análisis de Caraiva. Leon &amp; Pech Architects</a:t>
            </a:r>
          </a:p>
        </p:txBody>
      </p:sp>
      <p:sp>
        <p:nvSpPr>
          <p:cNvPr id="9" name="TextBox 8">
            <a:extLst>
              <a:ext uri="{FF2B5EF4-FFF2-40B4-BE49-F238E27FC236}">
                <a16:creationId xmlns:a16="http://schemas.microsoft.com/office/drawing/2014/main" id="{80F1C646-D2FA-4C9E-85B6-A13A2E052B8D}"/>
              </a:ext>
            </a:extLst>
          </p:cNvPr>
          <p:cNvSpPr txBox="1"/>
          <p:nvPr/>
        </p:nvSpPr>
        <p:spPr>
          <a:xfrm>
            <a:off x="264602" y="6638379"/>
            <a:ext cx="2858475" cy="200055"/>
          </a:xfrm>
          <a:prstGeom prst="rect">
            <a:avLst/>
          </a:prstGeom>
          <a:noFill/>
        </p:spPr>
        <p:txBody>
          <a:bodyPr wrap="none" rtlCol="0">
            <a:spAutoFit/>
          </a:bodyPr>
          <a:lstStyle/>
          <a:p>
            <a:r>
              <a:rPr lang="es-MX" sz="700" dirty="0">
                <a:solidFill>
                  <a:schemeClr val="bg1"/>
                </a:solidFill>
                <a:latin typeface="Tahoma" panose="020B0604030504040204" pitchFamily="34" charset="0"/>
                <a:ea typeface="Tahoma" panose="020B0604030504040204" pitchFamily="34" charset="0"/>
                <a:cs typeface="Tahoma" panose="020B0604030504040204" pitchFamily="34" charset="0"/>
              </a:rPr>
              <a:t>Fuente : https://unctad.org/webflyer/world-investment-report-2021</a:t>
            </a:r>
          </a:p>
        </p:txBody>
      </p:sp>
      <p:pic>
        <p:nvPicPr>
          <p:cNvPr id="3" name="Picture 2">
            <a:extLst>
              <a:ext uri="{FF2B5EF4-FFF2-40B4-BE49-F238E27FC236}">
                <a16:creationId xmlns:a16="http://schemas.microsoft.com/office/drawing/2014/main" id="{7A2F1657-ED11-48B3-8D49-A56E33311657}"/>
              </a:ext>
            </a:extLst>
          </p:cNvPr>
          <p:cNvPicPr>
            <a:picLocks noChangeAspect="1"/>
          </p:cNvPicPr>
          <p:nvPr/>
        </p:nvPicPr>
        <p:blipFill>
          <a:blip r:embed="rId3"/>
          <a:stretch>
            <a:fillRect/>
          </a:stretch>
        </p:blipFill>
        <p:spPr>
          <a:xfrm>
            <a:off x="-10839" y="1775534"/>
            <a:ext cx="6021899" cy="3990071"/>
          </a:xfrm>
          <a:prstGeom prst="rect">
            <a:avLst/>
          </a:prstGeom>
        </p:spPr>
      </p:pic>
      <p:grpSp>
        <p:nvGrpSpPr>
          <p:cNvPr id="42" name="Group 41">
            <a:extLst>
              <a:ext uri="{FF2B5EF4-FFF2-40B4-BE49-F238E27FC236}">
                <a16:creationId xmlns:a16="http://schemas.microsoft.com/office/drawing/2014/main" id="{35E83900-F1C4-4856-B195-6C720E1E64DE}"/>
              </a:ext>
            </a:extLst>
          </p:cNvPr>
          <p:cNvGrpSpPr/>
          <p:nvPr/>
        </p:nvGrpSpPr>
        <p:grpSpPr>
          <a:xfrm>
            <a:off x="6011060" y="1655113"/>
            <a:ext cx="6180940" cy="4175119"/>
            <a:chOff x="6011060" y="1655113"/>
            <a:chExt cx="5869160" cy="4175119"/>
          </a:xfrm>
        </p:grpSpPr>
        <p:pic>
          <p:nvPicPr>
            <p:cNvPr id="2" name="Picture 1">
              <a:extLst>
                <a:ext uri="{FF2B5EF4-FFF2-40B4-BE49-F238E27FC236}">
                  <a16:creationId xmlns:a16="http://schemas.microsoft.com/office/drawing/2014/main" id="{8198258C-5DC3-4BDE-97E6-AC5636AB7556}"/>
                </a:ext>
              </a:extLst>
            </p:cNvPr>
            <p:cNvPicPr>
              <a:picLocks noChangeAspect="1"/>
            </p:cNvPicPr>
            <p:nvPr/>
          </p:nvPicPr>
          <p:blipFill rotWithShape="1">
            <a:blip r:embed="rId4"/>
            <a:srcRect l="2843" t="-3541" r="743" b="3541"/>
            <a:stretch/>
          </p:blipFill>
          <p:spPr>
            <a:xfrm>
              <a:off x="6011060" y="1655113"/>
              <a:ext cx="5869160" cy="4175119"/>
            </a:xfrm>
            <a:prstGeom prst="rect">
              <a:avLst/>
            </a:prstGeom>
          </p:spPr>
        </p:pic>
        <p:cxnSp>
          <p:nvCxnSpPr>
            <p:cNvPr id="8" name="Straight Arrow Connector 7">
              <a:extLst>
                <a:ext uri="{FF2B5EF4-FFF2-40B4-BE49-F238E27FC236}">
                  <a16:creationId xmlns:a16="http://schemas.microsoft.com/office/drawing/2014/main" id="{7CBA0797-7708-4517-B2E2-A4B989EDF1B5}"/>
                </a:ext>
              </a:extLst>
            </p:cNvPr>
            <p:cNvCxnSpPr/>
            <p:nvPr/>
          </p:nvCxnSpPr>
          <p:spPr>
            <a:xfrm>
              <a:off x="7482724" y="4383536"/>
              <a:ext cx="237325" cy="1047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1656404-303B-45AF-B347-AC879E1C40F6}"/>
                </a:ext>
              </a:extLst>
            </p:cNvPr>
            <p:cNvCxnSpPr>
              <a:cxnSpLocks/>
            </p:cNvCxnSpPr>
            <p:nvPr/>
          </p:nvCxnSpPr>
          <p:spPr>
            <a:xfrm>
              <a:off x="7817771" y="4537099"/>
              <a:ext cx="216385" cy="4257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B330895-3C40-4413-9063-FDC0F9A33943}"/>
                </a:ext>
              </a:extLst>
            </p:cNvPr>
            <p:cNvCxnSpPr>
              <a:cxnSpLocks/>
            </p:cNvCxnSpPr>
            <p:nvPr/>
          </p:nvCxnSpPr>
          <p:spPr>
            <a:xfrm flipV="1">
              <a:off x="8145838" y="4697643"/>
              <a:ext cx="111683" cy="26524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F8BA9CB-60C0-47F7-8515-78BEA08E4F27}"/>
                </a:ext>
              </a:extLst>
            </p:cNvPr>
            <p:cNvCxnSpPr>
              <a:cxnSpLocks/>
            </p:cNvCxnSpPr>
            <p:nvPr/>
          </p:nvCxnSpPr>
          <p:spPr>
            <a:xfrm>
              <a:off x="8437841" y="4749994"/>
              <a:ext cx="216385" cy="1361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3732222-1F92-4DBB-9C41-C346200927B2}"/>
                </a:ext>
              </a:extLst>
            </p:cNvPr>
            <p:cNvCxnSpPr>
              <a:cxnSpLocks/>
            </p:cNvCxnSpPr>
            <p:nvPr/>
          </p:nvCxnSpPr>
          <p:spPr>
            <a:xfrm flipV="1">
              <a:off x="8700759" y="4090369"/>
              <a:ext cx="133787" cy="75967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2ECE4D0-0F8E-4F9D-8A70-513462ED26D1}"/>
                </a:ext>
              </a:extLst>
            </p:cNvPr>
            <p:cNvCxnSpPr>
              <a:cxnSpLocks/>
            </p:cNvCxnSpPr>
            <p:nvPr/>
          </p:nvCxnSpPr>
          <p:spPr>
            <a:xfrm flipV="1">
              <a:off x="9501149" y="3162009"/>
              <a:ext cx="194283" cy="96050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A3ADA1A-EA16-49BD-83BC-992B99A921E1}"/>
                </a:ext>
              </a:extLst>
            </p:cNvPr>
            <p:cNvCxnSpPr>
              <a:cxnSpLocks/>
            </p:cNvCxnSpPr>
            <p:nvPr/>
          </p:nvCxnSpPr>
          <p:spPr>
            <a:xfrm>
              <a:off x="8986936" y="4090369"/>
              <a:ext cx="216385" cy="1361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6E21C1-0DF3-4C98-A70B-BA604493ACDA}"/>
                </a:ext>
              </a:extLst>
            </p:cNvPr>
            <p:cNvCxnSpPr>
              <a:cxnSpLocks/>
            </p:cNvCxnSpPr>
            <p:nvPr/>
          </p:nvCxnSpPr>
          <p:spPr>
            <a:xfrm>
              <a:off x="9284764" y="4226482"/>
              <a:ext cx="216385" cy="1361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827E621-47DF-451A-B9E5-0AE727900C82}"/>
                </a:ext>
              </a:extLst>
            </p:cNvPr>
            <p:cNvCxnSpPr>
              <a:cxnSpLocks/>
            </p:cNvCxnSpPr>
            <p:nvPr/>
          </p:nvCxnSpPr>
          <p:spPr>
            <a:xfrm>
              <a:off x="9885067" y="3164917"/>
              <a:ext cx="216385" cy="5777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5A2F838-3779-405E-868F-58BB9A878DBF}"/>
                </a:ext>
              </a:extLst>
            </p:cNvPr>
            <p:cNvCxnSpPr>
              <a:cxnSpLocks/>
            </p:cNvCxnSpPr>
            <p:nvPr/>
          </p:nvCxnSpPr>
          <p:spPr>
            <a:xfrm flipV="1">
              <a:off x="10167752" y="3511017"/>
              <a:ext cx="107033" cy="23165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9B26EC7-4B8E-417D-8295-46FFCA9E3B12}"/>
                </a:ext>
              </a:extLst>
            </p:cNvPr>
            <p:cNvCxnSpPr>
              <a:cxnSpLocks/>
            </p:cNvCxnSpPr>
            <p:nvPr/>
          </p:nvCxnSpPr>
          <p:spPr>
            <a:xfrm flipV="1">
              <a:off x="10437654" y="3008446"/>
              <a:ext cx="107033" cy="43274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2765FF6-395E-4DEF-809B-49001B620044}"/>
                </a:ext>
              </a:extLst>
            </p:cNvPr>
            <p:cNvCxnSpPr>
              <a:cxnSpLocks/>
            </p:cNvCxnSpPr>
            <p:nvPr/>
          </p:nvCxnSpPr>
          <p:spPr>
            <a:xfrm>
              <a:off x="10772696" y="3008446"/>
              <a:ext cx="196614" cy="11140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242BED9-A2EC-42FB-8800-42917765B9D1}"/>
                </a:ext>
              </a:extLst>
            </p:cNvPr>
            <p:cNvCxnSpPr>
              <a:cxnSpLocks/>
            </p:cNvCxnSpPr>
            <p:nvPr/>
          </p:nvCxnSpPr>
          <p:spPr>
            <a:xfrm flipV="1">
              <a:off x="11269776" y="3742672"/>
              <a:ext cx="173541" cy="64086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9C4E716-8BAD-4D77-B12E-27C0E1A78069}"/>
                </a:ext>
              </a:extLst>
            </p:cNvPr>
            <p:cNvCxnSpPr>
              <a:cxnSpLocks/>
            </p:cNvCxnSpPr>
            <p:nvPr/>
          </p:nvCxnSpPr>
          <p:spPr>
            <a:xfrm>
              <a:off x="11011351" y="4173232"/>
              <a:ext cx="216385" cy="2103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1623C4A-CCE2-4E98-A5E2-92F9171760BC}"/>
                </a:ext>
              </a:extLst>
            </p:cNvPr>
            <p:cNvSpPr/>
            <p:nvPr/>
          </p:nvSpPr>
          <p:spPr>
            <a:xfrm>
              <a:off x="9501149" y="2814221"/>
              <a:ext cx="600303" cy="194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Rectangle 40">
              <a:extLst>
                <a:ext uri="{FF2B5EF4-FFF2-40B4-BE49-F238E27FC236}">
                  <a16:creationId xmlns:a16="http://schemas.microsoft.com/office/drawing/2014/main" id="{B3CC5A60-4520-4660-93AA-70D5B3C78E95}"/>
                </a:ext>
              </a:extLst>
            </p:cNvPr>
            <p:cNvSpPr/>
            <p:nvPr/>
          </p:nvSpPr>
          <p:spPr>
            <a:xfrm>
              <a:off x="10368544" y="2717108"/>
              <a:ext cx="600303" cy="194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44" name="Picture 43">
            <a:extLst>
              <a:ext uri="{FF2B5EF4-FFF2-40B4-BE49-F238E27FC236}">
                <a16:creationId xmlns:a16="http://schemas.microsoft.com/office/drawing/2014/main" id="{1DF0D972-F5EC-412C-97CA-988C77F4D629}"/>
              </a:ext>
            </a:extLst>
          </p:cNvPr>
          <p:cNvPicPr>
            <a:picLocks noChangeAspect="1"/>
          </p:cNvPicPr>
          <p:nvPr/>
        </p:nvPicPr>
        <p:blipFill>
          <a:blip r:embed="rId5"/>
          <a:stretch>
            <a:fillRect/>
          </a:stretch>
        </p:blipFill>
        <p:spPr>
          <a:xfrm>
            <a:off x="5972958" y="1775534"/>
            <a:ext cx="6219042" cy="3990071"/>
          </a:xfrm>
          <a:prstGeom prst="rect">
            <a:avLst/>
          </a:prstGeom>
        </p:spPr>
      </p:pic>
    </p:spTree>
    <p:extLst>
      <p:ext uri="{BB962C8B-B14F-4D97-AF65-F5344CB8AC3E}">
        <p14:creationId xmlns:p14="http://schemas.microsoft.com/office/powerpoint/2010/main" val="183022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050A654-BC04-474D-A5EA-DAABB575E6B8}"/>
              </a:ext>
            </a:extLst>
          </p:cNvPr>
          <p:cNvSpPr>
            <a:spLocks noChangeArrowheads="1"/>
          </p:cNvSpPr>
          <p:nvPr/>
        </p:nvSpPr>
        <p:spPr bwMode="auto">
          <a:xfrm>
            <a:off x="0" y="285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13" name="TextBox 12">
            <a:extLst>
              <a:ext uri="{FF2B5EF4-FFF2-40B4-BE49-F238E27FC236}">
                <a16:creationId xmlns:a16="http://schemas.microsoft.com/office/drawing/2014/main" id="{1913738E-E307-4EAD-8A0D-B042C4F1DAB3}"/>
              </a:ext>
            </a:extLst>
          </p:cNvPr>
          <p:cNvSpPr txBox="1"/>
          <p:nvPr/>
        </p:nvSpPr>
        <p:spPr>
          <a:xfrm>
            <a:off x="9353272" y="6644056"/>
            <a:ext cx="2630848" cy="200055"/>
          </a:xfrm>
          <a:prstGeom prst="rect">
            <a:avLst/>
          </a:prstGeom>
          <a:noFill/>
        </p:spPr>
        <p:txBody>
          <a:bodyPr wrap="none" rtlCol="0">
            <a:spAutoFit/>
          </a:bodyPr>
          <a:lstStyle/>
          <a:p>
            <a:r>
              <a:rPr lang="es-MX" sz="700" dirty="0">
                <a:solidFill>
                  <a:schemeClr val="bg1"/>
                </a:solidFill>
              </a:rPr>
              <a:t>FUENTE :Recopilación y Análisis de Caraiva. Leon &amp; Pech Architects</a:t>
            </a:r>
          </a:p>
        </p:txBody>
      </p:sp>
      <p:sp>
        <p:nvSpPr>
          <p:cNvPr id="25" name="TextBox 24">
            <a:extLst>
              <a:ext uri="{FF2B5EF4-FFF2-40B4-BE49-F238E27FC236}">
                <a16:creationId xmlns:a16="http://schemas.microsoft.com/office/drawing/2014/main" id="{E6323ED9-CF58-473C-8F1E-8EE8EE3D17E2}"/>
              </a:ext>
            </a:extLst>
          </p:cNvPr>
          <p:cNvSpPr txBox="1"/>
          <p:nvPr/>
        </p:nvSpPr>
        <p:spPr>
          <a:xfrm>
            <a:off x="1279113" y="123252"/>
            <a:ext cx="11201400" cy="523220"/>
          </a:xfrm>
          <a:prstGeom prst="rect">
            <a:avLst/>
          </a:prstGeom>
          <a:noFill/>
        </p:spPr>
        <p:txBody>
          <a:bodyPr wrap="square">
            <a:spAutoFit/>
          </a:bodyPr>
          <a:lstStyle/>
          <a:p>
            <a:r>
              <a:rPr lang="es-MX" sz="2800" b="1" dirty="0">
                <a:solidFill>
                  <a:schemeClr val="bg1"/>
                </a:solidFill>
                <a:latin typeface="Tahoma" panose="020B0604030504040204" pitchFamily="34" charset="0"/>
              </a:rPr>
              <a:t>TIPOS DE SUBSIDIOS</a:t>
            </a:r>
            <a:endParaRPr lang="es-MX" sz="2800" b="1" dirty="0">
              <a:solidFill>
                <a:schemeClr val="bg1"/>
              </a:solidFill>
            </a:endParaRPr>
          </a:p>
        </p:txBody>
      </p:sp>
      <p:sp>
        <p:nvSpPr>
          <p:cNvPr id="12" name="TextBox 11">
            <a:extLst>
              <a:ext uri="{FF2B5EF4-FFF2-40B4-BE49-F238E27FC236}">
                <a16:creationId xmlns:a16="http://schemas.microsoft.com/office/drawing/2014/main" id="{EE588B6C-2259-443B-8FB8-696921ADCCC0}"/>
              </a:ext>
            </a:extLst>
          </p:cNvPr>
          <p:cNvSpPr txBox="1"/>
          <p:nvPr/>
        </p:nvSpPr>
        <p:spPr>
          <a:xfrm>
            <a:off x="322685" y="1245531"/>
            <a:ext cx="2905631" cy="5280933"/>
          </a:xfrm>
          <a:prstGeom prst="rect">
            <a:avLst/>
          </a:prstGeom>
          <a:noFill/>
        </p:spPr>
        <p:txBody>
          <a:bodyPr wrap="square">
            <a:spAutoFit/>
          </a:bodyPr>
          <a:lstStyle/>
          <a:p>
            <a:pPr algn="just"/>
            <a:r>
              <a:rPr lang="es-MX" sz="1300" b="0" i="0" dirty="0">
                <a:effectLst/>
                <a:latin typeface="Tahoma" panose="020B0604030504040204" pitchFamily="34" charset="0"/>
                <a:ea typeface="Tahoma" panose="020B0604030504040204" pitchFamily="34" charset="0"/>
                <a:cs typeface="Tahoma" panose="020B0604030504040204" pitchFamily="34" charset="0"/>
              </a:rPr>
              <a:t>Estamos pagando un precio por los combustibles fósiles, </a:t>
            </a:r>
            <a:r>
              <a:rPr lang="es-MX" sz="1300" b="1" i="0" dirty="0">
                <a:effectLst/>
                <a:latin typeface="Tahoma" panose="020B0604030504040204" pitchFamily="34" charset="0"/>
                <a:ea typeface="Tahoma" panose="020B0604030504040204" pitchFamily="34" charset="0"/>
                <a:cs typeface="Tahoma" panose="020B0604030504040204" pitchFamily="34" charset="0"/>
              </a:rPr>
              <a:t>pero ese precio no lo pagan los que queman los combustibles fósiles</a:t>
            </a:r>
            <a:r>
              <a:rPr lang="es-MX" sz="1300" b="0" i="0" dirty="0">
                <a:effectLst/>
                <a:latin typeface="Tahoma" panose="020B0604030504040204" pitchFamily="34" charset="0"/>
                <a:ea typeface="Tahoma" panose="020B0604030504040204" pitchFamily="34" charset="0"/>
                <a:cs typeface="Tahoma" panose="020B0604030504040204" pitchFamily="34" charset="0"/>
              </a:rPr>
              <a:t>; tenemos que cambiar eso.</a:t>
            </a:r>
          </a:p>
          <a:p>
            <a:pPr algn="just"/>
            <a:endParaRPr lang="es-MX" sz="1300" dirty="0">
              <a:latin typeface="Tahoma" panose="020B0604030504040204" pitchFamily="34" charset="0"/>
              <a:ea typeface="Tahoma" panose="020B0604030504040204" pitchFamily="34" charset="0"/>
              <a:cs typeface="Tahoma" panose="020B0604030504040204" pitchFamily="34" charset="0"/>
            </a:endParaRPr>
          </a:p>
          <a:p>
            <a:pPr algn="just"/>
            <a:r>
              <a:rPr lang="es-MX" sz="1300" dirty="0">
                <a:latin typeface="Tahoma" panose="020B0604030504040204" pitchFamily="34" charset="0"/>
                <a:ea typeface="Tahoma" panose="020B0604030504040204" pitchFamily="34" charset="0"/>
                <a:cs typeface="Tahoma" panose="020B0604030504040204" pitchFamily="34" charset="0"/>
              </a:rPr>
              <a:t>La gente </a:t>
            </a:r>
            <a:r>
              <a:rPr lang="es-MX" sz="1300" b="1" dirty="0">
                <a:latin typeface="Tahoma" panose="020B0604030504040204" pitchFamily="34" charset="0"/>
                <a:ea typeface="Tahoma" panose="020B0604030504040204" pitchFamily="34" charset="0"/>
                <a:cs typeface="Tahoma" panose="020B0604030504040204" pitchFamily="34" charset="0"/>
              </a:rPr>
              <a:t>debería pagar lo que corresponde al costo de quemar los combustibles</a:t>
            </a:r>
            <a:r>
              <a:rPr lang="es-MX" sz="1300" dirty="0">
                <a:latin typeface="Tahoma" panose="020B0604030504040204" pitchFamily="34" charset="0"/>
                <a:ea typeface="Tahoma" panose="020B0604030504040204" pitchFamily="34" charset="0"/>
                <a:cs typeface="Tahoma" panose="020B0604030504040204" pitchFamily="34" charset="0"/>
              </a:rPr>
              <a:t>, y el costo de producirlos.</a:t>
            </a:r>
          </a:p>
          <a:p>
            <a:pPr algn="just"/>
            <a:endParaRPr lang="es-MX" sz="1300" dirty="0">
              <a:latin typeface="Tahoma" panose="020B0604030504040204" pitchFamily="34" charset="0"/>
              <a:ea typeface="Tahoma" panose="020B0604030504040204" pitchFamily="34" charset="0"/>
              <a:cs typeface="Tahoma" panose="020B0604030504040204" pitchFamily="34" charset="0"/>
            </a:endParaRPr>
          </a:p>
          <a:p>
            <a:pPr algn="just"/>
            <a:r>
              <a:rPr lang="es-MX" sz="1300" dirty="0">
                <a:latin typeface="Tahoma" panose="020B0604030504040204" pitchFamily="34" charset="0"/>
                <a:ea typeface="Tahoma" panose="020B0604030504040204" pitchFamily="34" charset="0"/>
                <a:cs typeface="Tahoma" panose="020B0604030504040204" pitchFamily="34" charset="0"/>
              </a:rPr>
              <a:t>Pero esto no puede ser posible, debido a que </a:t>
            </a:r>
            <a:r>
              <a:rPr lang="es-MX" sz="1300" b="1" dirty="0">
                <a:latin typeface="Tahoma" panose="020B0604030504040204" pitchFamily="34" charset="0"/>
                <a:ea typeface="Tahoma" panose="020B0604030504040204" pitchFamily="34" charset="0"/>
                <a:cs typeface="Tahoma" panose="020B0604030504040204" pitchFamily="34" charset="0"/>
              </a:rPr>
              <a:t>las economías colapsarían.</a:t>
            </a:r>
          </a:p>
          <a:p>
            <a:pPr algn="just"/>
            <a:endParaRPr lang="es-MX" sz="1300" dirty="0">
              <a:solidFill>
                <a:srgbClr val="002147"/>
              </a:solidFill>
              <a:latin typeface="Tahoma" panose="020B0604030504040204" pitchFamily="34" charset="0"/>
              <a:ea typeface="Tahoma" panose="020B0604030504040204" pitchFamily="34" charset="0"/>
              <a:cs typeface="Tahoma" panose="020B0604030504040204" pitchFamily="34" charset="0"/>
            </a:endParaRPr>
          </a:p>
          <a:p>
            <a:pPr algn="just"/>
            <a:r>
              <a:rPr lang="es-MX" sz="1300" b="1" dirty="0">
                <a:solidFill>
                  <a:srgbClr val="002147"/>
                </a:solidFill>
                <a:latin typeface="Tahoma" panose="020B0604030504040204" pitchFamily="34" charset="0"/>
                <a:ea typeface="Tahoma" panose="020B0604030504040204" pitchFamily="34" charset="0"/>
                <a:cs typeface="Tahoma" panose="020B0604030504040204" pitchFamily="34" charset="0"/>
              </a:rPr>
              <a:t>La contaminación del aire </a:t>
            </a:r>
            <a:r>
              <a:rPr lang="es-MX" sz="1300" dirty="0">
                <a:solidFill>
                  <a:srgbClr val="002147"/>
                </a:solidFill>
                <a:latin typeface="Tahoma" panose="020B0604030504040204" pitchFamily="34" charset="0"/>
                <a:ea typeface="Tahoma" panose="020B0604030504040204" pitchFamily="34" charset="0"/>
                <a:cs typeface="Tahoma" panose="020B0604030504040204" pitchFamily="34" charset="0"/>
              </a:rPr>
              <a:t>causada por la quema de combustibles fósiles </a:t>
            </a:r>
            <a:r>
              <a:rPr lang="es-MX" sz="1300" b="1" dirty="0">
                <a:solidFill>
                  <a:srgbClr val="002147"/>
                </a:solidFill>
                <a:latin typeface="Tahoma" panose="020B0604030504040204" pitchFamily="34" charset="0"/>
                <a:ea typeface="Tahoma" panose="020B0604030504040204" pitchFamily="34" charset="0"/>
                <a:cs typeface="Tahoma" panose="020B0604030504040204" pitchFamily="34" charset="0"/>
              </a:rPr>
              <a:t>mata a aproximadamente 3.6 millones de personas en países de todo el mundo cada año.</a:t>
            </a:r>
          </a:p>
          <a:p>
            <a:pPr algn="just"/>
            <a:endParaRPr lang="es-MX" sz="1300" b="1" dirty="0">
              <a:solidFill>
                <a:srgbClr val="002147"/>
              </a:solidFill>
              <a:latin typeface="Tahoma" panose="020B0604030504040204" pitchFamily="34" charset="0"/>
              <a:ea typeface="Tahoma" panose="020B0604030504040204" pitchFamily="34" charset="0"/>
              <a:cs typeface="Tahoma" panose="020B0604030504040204" pitchFamily="34" charset="0"/>
            </a:endParaRPr>
          </a:p>
          <a:p>
            <a:pPr algn="just"/>
            <a:r>
              <a:rPr lang="es-MX" sz="1000" dirty="0">
                <a:latin typeface="Tahoma" panose="020B0604030504040204" pitchFamily="34" charset="0"/>
                <a:ea typeface="Tahoma" panose="020B0604030504040204" pitchFamily="34" charset="0"/>
                <a:cs typeface="Tahoma" panose="020B0604030504040204" pitchFamily="34" charset="0"/>
              </a:rPr>
              <a:t>Fuente:</a:t>
            </a:r>
            <a:endParaRPr lang="es-MX" sz="1000" dirty="0">
              <a:latin typeface="Tahoma" panose="020B0604030504040204" pitchFamily="34" charset="0"/>
              <a:ea typeface="Tahoma" panose="020B0604030504040204" pitchFamily="34" charset="0"/>
              <a:cs typeface="Tahoma" panose="020B0604030504040204" pitchFamily="34" charset="0"/>
              <a:hlinkClick r:id="rId3"/>
            </a:endParaRPr>
          </a:p>
          <a:p>
            <a:pPr marL="292100">
              <a:spcBef>
                <a:spcPts val="500"/>
              </a:spcBef>
              <a:spcAft>
                <a:spcPts val="0"/>
              </a:spcAft>
            </a:pPr>
            <a:r>
              <a:rPr lang="es-ES" sz="800" u="sng" dirty="0">
                <a:solidFill>
                  <a:srgbClr val="0000FF"/>
                </a:solidFill>
                <a:effectLst/>
                <a:latin typeface="Segoe UI" panose="020B0502040204020203" pitchFamily="34" charset="0"/>
                <a:ea typeface="Segoe UI" panose="020B0502040204020203" pitchFamily="34" charset="0"/>
                <a:hlinkClick r:id="rId4"/>
              </a:rPr>
              <a:t> https://www.imf.org/-/media/Archivos/Temas/Medio ambiente/subsidios a la energía/subsidios a loscombustibles-tem placa-2021.ashx</a:t>
            </a:r>
            <a:endParaRPr lang="es-MX" sz="1050" dirty="0">
              <a:effectLst/>
              <a:latin typeface="Segoe UI" panose="020B0502040204020203" pitchFamily="34" charset="0"/>
              <a:ea typeface="Segoe UI" panose="020B0502040204020203" pitchFamily="34" charset="0"/>
            </a:endParaRPr>
          </a:p>
          <a:p>
            <a:pPr algn="just"/>
            <a:endParaRPr lang="es-MX" sz="1300" dirty="0">
              <a:latin typeface="Tahoma" panose="020B0604030504040204" pitchFamily="34" charset="0"/>
              <a:ea typeface="Tahoma" panose="020B0604030504040204" pitchFamily="34" charset="0"/>
              <a:cs typeface="Tahoma" panose="020B0604030504040204" pitchFamily="34" charset="0"/>
            </a:endParaRPr>
          </a:p>
        </p:txBody>
      </p:sp>
      <p:sp>
        <p:nvSpPr>
          <p:cNvPr id="2" name="Left Brace 1">
            <a:extLst>
              <a:ext uri="{FF2B5EF4-FFF2-40B4-BE49-F238E27FC236}">
                <a16:creationId xmlns:a16="http://schemas.microsoft.com/office/drawing/2014/main" id="{CFFEAFE2-6A8F-4CB1-9802-F0FDCC4035B4}"/>
              </a:ext>
            </a:extLst>
          </p:cNvPr>
          <p:cNvSpPr/>
          <p:nvPr/>
        </p:nvSpPr>
        <p:spPr>
          <a:xfrm>
            <a:off x="5589939" y="2036436"/>
            <a:ext cx="559577" cy="3214603"/>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dirty="0"/>
          </a:p>
        </p:txBody>
      </p:sp>
      <p:sp>
        <p:nvSpPr>
          <p:cNvPr id="4" name="Double Brace 3">
            <a:extLst>
              <a:ext uri="{FF2B5EF4-FFF2-40B4-BE49-F238E27FC236}">
                <a16:creationId xmlns:a16="http://schemas.microsoft.com/office/drawing/2014/main" id="{7C93D8A4-B74E-4098-AF92-40669A7C8178}"/>
              </a:ext>
            </a:extLst>
          </p:cNvPr>
          <p:cNvSpPr/>
          <p:nvPr/>
        </p:nvSpPr>
        <p:spPr>
          <a:xfrm>
            <a:off x="6198084" y="1320728"/>
            <a:ext cx="5402930" cy="1403011"/>
          </a:xfrm>
          <a:prstGeom prst="bracePair">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dirty="0"/>
          </a:p>
        </p:txBody>
      </p:sp>
      <p:sp>
        <p:nvSpPr>
          <p:cNvPr id="10" name="Double Brace 9">
            <a:extLst>
              <a:ext uri="{FF2B5EF4-FFF2-40B4-BE49-F238E27FC236}">
                <a16:creationId xmlns:a16="http://schemas.microsoft.com/office/drawing/2014/main" id="{688D346E-F404-41D5-8E83-0B79ADC3464A}"/>
              </a:ext>
            </a:extLst>
          </p:cNvPr>
          <p:cNvSpPr/>
          <p:nvPr/>
        </p:nvSpPr>
        <p:spPr>
          <a:xfrm>
            <a:off x="6308895" y="4561530"/>
            <a:ext cx="5292119" cy="1403011"/>
          </a:xfrm>
          <a:prstGeom prst="bracePair">
            <a:avLst/>
          </a:prstGeom>
          <a:ln w="57150">
            <a:solidFill>
              <a:srgbClr val="7AB8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dirty="0"/>
          </a:p>
        </p:txBody>
      </p:sp>
      <p:sp>
        <p:nvSpPr>
          <p:cNvPr id="5" name="TextBox 4">
            <a:extLst>
              <a:ext uri="{FF2B5EF4-FFF2-40B4-BE49-F238E27FC236}">
                <a16:creationId xmlns:a16="http://schemas.microsoft.com/office/drawing/2014/main" id="{D9B4C3DA-C4DE-46B4-9387-8B24F828663D}"/>
              </a:ext>
            </a:extLst>
          </p:cNvPr>
          <p:cNvSpPr txBox="1"/>
          <p:nvPr/>
        </p:nvSpPr>
        <p:spPr>
          <a:xfrm>
            <a:off x="6564252" y="1511759"/>
            <a:ext cx="4858186" cy="1200329"/>
          </a:xfrm>
          <a:prstGeom prst="rect">
            <a:avLst/>
          </a:prstGeom>
          <a:noFill/>
        </p:spPr>
        <p:txBody>
          <a:bodyPr wrap="square" rtlCol="0">
            <a:spAutoFit/>
          </a:bodyPr>
          <a:lstStyle/>
          <a:p>
            <a:r>
              <a:rPr lang="es-MX" sz="1200" b="1" dirty="0">
                <a:latin typeface="Tahoma" panose="020B0604030504040204" pitchFamily="34" charset="0"/>
                <a:ea typeface="Tahoma" panose="020B0604030504040204" pitchFamily="34" charset="0"/>
                <a:cs typeface="Tahoma" panose="020B0604030504040204" pitchFamily="34" charset="0"/>
              </a:rPr>
              <a:t>Explicito : </a:t>
            </a:r>
            <a:r>
              <a:rPr lang="es-MX" sz="1200" b="1" i="0" dirty="0">
                <a:effectLst/>
                <a:latin typeface="Tahoma" panose="020B0604030504040204" pitchFamily="34" charset="0"/>
                <a:ea typeface="Tahoma" panose="020B0604030504040204" pitchFamily="34" charset="0"/>
                <a:cs typeface="Tahoma" panose="020B0604030504040204" pitchFamily="34" charset="0"/>
              </a:rPr>
              <a:t> </a:t>
            </a:r>
            <a:r>
              <a:rPr lang="es-MX" sz="1200" b="0" i="0" dirty="0">
                <a:effectLst/>
                <a:latin typeface="Tahoma" panose="020B0604030504040204" pitchFamily="34" charset="0"/>
                <a:ea typeface="Tahoma" panose="020B0604030504040204" pitchFamily="34" charset="0"/>
                <a:cs typeface="Tahoma" panose="020B0604030504040204" pitchFamily="34" charset="0"/>
              </a:rPr>
              <a:t>El gobierno tiene que pagar o compartir los costos del presupuesto disponible</a:t>
            </a:r>
            <a:r>
              <a:rPr lang="es-MX" sz="1200" dirty="0">
                <a:latin typeface="Tahoma" panose="020B0604030504040204" pitchFamily="34" charset="0"/>
                <a:ea typeface="Tahoma" panose="020B0604030504040204" pitchFamily="34" charset="0"/>
                <a:cs typeface="Tahoma" panose="020B0604030504040204" pitchFamily="34" charset="0"/>
              </a:rPr>
              <a:t> para compensar el costo en el precio final.</a:t>
            </a:r>
          </a:p>
          <a:p>
            <a:endParaRPr lang="es-MX" sz="1200" dirty="0">
              <a:latin typeface="Tahoma" panose="020B0604030504040204" pitchFamily="34" charset="0"/>
              <a:ea typeface="Tahoma" panose="020B0604030504040204" pitchFamily="34" charset="0"/>
              <a:cs typeface="Tahoma" panose="020B0604030504040204" pitchFamily="34" charset="0"/>
            </a:endParaRPr>
          </a:p>
          <a:p>
            <a:r>
              <a:rPr lang="es-MX" sz="1200" b="1" dirty="0">
                <a:latin typeface="Tahoma" panose="020B0604030504040204" pitchFamily="34" charset="0"/>
                <a:ea typeface="Tahoma" panose="020B0604030504040204" pitchFamily="34" charset="0"/>
                <a:cs typeface="Tahoma" panose="020B0604030504040204" pitchFamily="34" charset="0"/>
              </a:rPr>
              <a:t>Representa el 8%</a:t>
            </a:r>
          </a:p>
          <a:p>
            <a:endParaRPr lang="es-MX" sz="1200" dirty="0">
              <a:latin typeface="Tahoma" panose="020B0604030504040204" pitchFamily="34" charset="0"/>
              <a:ea typeface="Tahoma" panose="020B0604030504040204" pitchFamily="34" charset="0"/>
              <a:cs typeface="Tahoma" panose="020B0604030504040204" pitchFamily="34" charset="0"/>
            </a:endParaRPr>
          </a:p>
          <a:p>
            <a:r>
              <a:rPr lang="es-MX" sz="1200" dirty="0">
                <a:latin typeface="Tahoma" panose="020B0604030504040204" pitchFamily="34" charset="0"/>
                <a:ea typeface="Tahoma" panose="020B0604030504040204" pitchFamily="34" charset="0"/>
                <a:cs typeface="Tahoma" panose="020B0604030504040204" pitchFamily="34" charset="0"/>
              </a:rPr>
              <a:t>Forma directa al mercado.</a:t>
            </a:r>
          </a:p>
        </p:txBody>
      </p:sp>
      <p:sp>
        <p:nvSpPr>
          <p:cNvPr id="14" name="TextBox 13">
            <a:extLst>
              <a:ext uri="{FF2B5EF4-FFF2-40B4-BE49-F238E27FC236}">
                <a16:creationId xmlns:a16="http://schemas.microsoft.com/office/drawing/2014/main" id="{C9BB3270-0FD2-4308-A590-9A3DEC8F29B2}"/>
              </a:ext>
            </a:extLst>
          </p:cNvPr>
          <p:cNvSpPr txBox="1"/>
          <p:nvPr/>
        </p:nvSpPr>
        <p:spPr>
          <a:xfrm>
            <a:off x="6602062" y="4517822"/>
            <a:ext cx="4782567" cy="1569660"/>
          </a:xfrm>
          <a:prstGeom prst="rect">
            <a:avLst/>
          </a:prstGeom>
          <a:noFill/>
        </p:spPr>
        <p:txBody>
          <a:bodyPr wrap="square" rtlCol="0">
            <a:spAutoFit/>
          </a:bodyPr>
          <a:lstStyle/>
          <a:p>
            <a:pPr algn="just"/>
            <a:r>
              <a:rPr lang="es-MX" sz="1200" b="1" dirty="0">
                <a:latin typeface="Tahoma" panose="020B0604030504040204" pitchFamily="34" charset="0"/>
                <a:ea typeface="Tahoma" panose="020B0604030504040204" pitchFamily="34" charset="0"/>
                <a:cs typeface="Tahoma" panose="020B0604030504040204" pitchFamily="34" charset="0"/>
              </a:rPr>
              <a:t>Implícito: </a:t>
            </a:r>
            <a:r>
              <a:rPr lang="es-MX" sz="1200" dirty="0">
                <a:latin typeface="Tahoma" panose="020B0604030504040204" pitchFamily="34" charset="0"/>
                <a:ea typeface="Tahoma" panose="020B0604030504040204" pitchFamily="34" charset="0"/>
                <a:cs typeface="Tahoma" panose="020B0604030504040204" pitchFamily="34" charset="0"/>
              </a:rPr>
              <a:t>L</a:t>
            </a:r>
            <a:r>
              <a:rPr lang="es-MX" sz="1200" b="0" i="0" dirty="0">
                <a:effectLst/>
                <a:latin typeface="Tahoma" panose="020B0604030504040204" pitchFamily="34" charset="0"/>
                <a:ea typeface="Tahoma" panose="020B0604030504040204" pitchFamily="34" charset="0"/>
                <a:cs typeface="Tahoma" panose="020B0604030504040204" pitchFamily="34" charset="0"/>
              </a:rPr>
              <a:t>os productores y consumidores causan daños, pero no tienen que pagar un precio monetario por ellos. Pasa a ser responsabilidad de la nación.</a:t>
            </a:r>
          </a:p>
          <a:p>
            <a:pPr algn="just"/>
            <a:endParaRPr lang="es-MX" sz="1200" dirty="0">
              <a:latin typeface="Tahoma" panose="020B0604030504040204" pitchFamily="34" charset="0"/>
              <a:ea typeface="Tahoma" panose="020B0604030504040204" pitchFamily="34" charset="0"/>
              <a:cs typeface="Tahoma" panose="020B0604030504040204" pitchFamily="34" charset="0"/>
            </a:endParaRPr>
          </a:p>
          <a:p>
            <a:pPr algn="just"/>
            <a:r>
              <a:rPr lang="es-MX" sz="1200" b="1" dirty="0">
                <a:latin typeface="Tahoma" panose="020B0604030504040204" pitchFamily="34" charset="0"/>
                <a:ea typeface="Tahoma" panose="020B0604030504040204" pitchFamily="34" charset="0"/>
                <a:cs typeface="Tahoma" panose="020B0604030504040204" pitchFamily="34" charset="0"/>
              </a:rPr>
              <a:t>Representa el 92%</a:t>
            </a:r>
          </a:p>
          <a:p>
            <a:pPr algn="just"/>
            <a:endParaRPr lang="es-MX" sz="1200" dirty="0">
              <a:latin typeface="Tahoma" panose="020B0604030504040204" pitchFamily="34" charset="0"/>
              <a:ea typeface="Tahoma" panose="020B0604030504040204" pitchFamily="34" charset="0"/>
              <a:cs typeface="Tahoma" panose="020B0604030504040204" pitchFamily="34" charset="0"/>
            </a:endParaRPr>
          </a:p>
          <a:p>
            <a:pPr algn="just"/>
            <a:r>
              <a:rPr lang="es-MX" sz="1200" dirty="0">
                <a:latin typeface="Tahoma" panose="020B0604030504040204" pitchFamily="34" charset="0"/>
                <a:ea typeface="Tahoma" panose="020B0604030504040204" pitchFamily="34" charset="0"/>
                <a:cs typeface="Tahoma" panose="020B0604030504040204" pitchFamily="34" charset="0"/>
              </a:rPr>
              <a:t>Equivalen a los costos ambientales  y impuestos al consumo  condonados. Indirecto en la economía.</a:t>
            </a:r>
          </a:p>
        </p:txBody>
      </p:sp>
      <p:sp>
        <p:nvSpPr>
          <p:cNvPr id="16" name="TextBox 15">
            <a:extLst>
              <a:ext uri="{FF2B5EF4-FFF2-40B4-BE49-F238E27FC236}">
                <a16:creationId xmlns:a16="http://schemas.microsoft.com/office/drawing/2014/main" id="{E35B7A6B-444B-4985-A826-83114373CB53}"/>
              </a:ext>
            </a:extLst>
          </p:cNvPr>
          <p:cNvSpPr txBox="1"/>
          <p:nvPr/>
        </p:nvSpPr>
        <p:spPr>
          <a:xfrm>
            <a:off x="3316444" y="2574839"/>
            <a:ext cx="2190605" cy="2308324"/>
          </a:xfrm>
          <a:prstGeom prst="rect">
            <a:avLst/>
          </a:prstGeom>
          <a:solidFill>
            <a:schemeClr val="tx1">
              <a:lumMod val="50000"/>
              <a:lumOff val="50000"/>
            </a:schemeClr>
          </a:solidFill>
        </p:spPr>
        <p:txBody>
          <a:bodyPr wrap="square">
            <a:spAutoFit/>
          </a:bodyPr>
          <a:lstStyle/>
          <a:p>
            <a:pPr algn="just"/>
            <a:r>
              <a:rPr lang="es-MX" sz="1200" b="1" dirty="0">
                <a:solidFill>
                  <a:schemeClr val="bg1"/>
                </a:solidFill>
                <a:latin typeface="Tahoma" panose="020B0604030504040204" pitchFamily="34" charset="0"/>
                <a:ea typeface="Tahoma" panose="020B0604030504040204" pitchFamily="34" charset="0"/>
                <a:cs typeface="Tahoma" panose="020B0604030504040204" pitchFamily="34" charset="0"/>
              </a:rPr>
              <a:t>A nivel mundial, los subsidios a los combustibles  fósiles en 2020 fueron de :</a:t>
            </a:r>
          </a:p>
          <a:p>
            <a:pPr algn="just"/>
            <a:endParaRPr lang="es-MX"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indent="-171450" algn="just">
              <a:buFont typeface="Arial" panose="020B0604020202020204" pitchFamily="34" charset="0"/>
              <a:buChar char="•"/>
            </a:pPr>
            <a:r>
              <a:rPr lang="es-MX" sz="1200" b="1" dirty="0">
                <a:solidFill>
                  <a:schemeClr val="bg1"/>
                </a:solidFill>
                <a:latin typeface="Tahoma" panose="020B0604030504040204" pitchFamily="34" charset="0"/>
                <a:ea typeface="Tahoma" panose="020B0604030504040204" pitchFamily="34" charset="0"/>
                <a:cs typeface="Tahoma" panose="020B0604030504040204" pitchFamily="34" charset="0"/>
              </a:rPr>
              <a:t>5.9  billones   de dólares. (118 billones de pesos,16 veces el presupuesto de Mexico en 2022) </a:t>
            </a:r>
          </a:p>
          <a:p>
            <a:pPr algn="just"/>
            <a:endParaRPr lang="es-MX"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indent="-171450" algn="just">
              <a:buFont typeface="Arial" panose="020B0604020202020204" pitchFamily="34" charset="0"/>
              <a:buChar char="•"/>
            </a:pPr>
            <a:r>
              <a:rPr lang="es-MX" sz="1200" b="1" dirty="0">
                <a:solidFill>
                  <a:schemeClr val="bg1"/>
                </a:solidFill>
                <a:latin typeface="Tahoma" panose="020B0604030504040204" pitchFamily="34" charset="0"/>
                <a:ea typeface="Tahoma" panose="020B0604030504040204" pitchFamily="34" charset="0"/>
                <a:cs typeface="Tahoma" panose="020B0604030504040204" pitchFamily="34" charset="0"/>
              </a:rPr>
              <a:t>6.8  por ciento  del  PIB </a:t>
            </a:r>
          </a:p>
        </p:txBody>
      </p:sp>
    </p:spTree>
    <p:extLst>
      <p:ext uri="{BB962C8B-B14F-4D97-AF65-F5344CB8AC3E}">
        <p14:creationId xmlns:p14="http://schemas.microsoft.com/office/powerpoint/2010/main" val="1568815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050A654-BC04-474D-A5EA-DAABB575E6B8}"/>
              </a:ext>
            </a:extLst>
          </p:cNvPr>
          <p:cNvSpPr>
            <a:spLocks noChangeArrowheads="1"/>
          </p:cNvSpPr>
          <p:nvPr/>
        </p:nvSpPr>
        <p:spPr bwMode="auto">
          <a:xfrm>
            <a:off x="0" y="285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13" name="TextBox 12">
            <a:extLst>
              <a:ext uri="{FF2B5EF4-FFF2-40B4-BE49-F238E27FC236}">
                <a16:creationId xmlns:a16="http://schemas.microsoft.com/office/drawing/2014/main" id="{1913738E-E307-4EAD-8A0D-B042C4F1DAB3}"/>
              </a:ext>
            </a:extLst>
          </p:cNvPr>
          <p:cNvSpPr txBox="1"/>
          <p:nvPr/>
        </p:nvSpPr>
        <p:spPr>
          <a:xfrm>
            <a:off x="9353272" y="6644056"/>
            <a:ext cx="2630848" cy="200055"/>
          </a:xfrm>
          <a:prstGeom prst="rect">
            <a:avLst/>
          </a:prstGeom>
          <a:noFill/>
        </p:spPr>
        <p:txBody>
          <a:bodyPr wrap="none" rtlCol="0">
            <a:spAutoFit/>
          </a:bodyPr>
          <a:lstStyle/>
          <a:p>
            <a:r>
              <a:rPr lang="es-MX" sz="700" dirty="0">
                <a:solidFill>
                  <a:schemeClr val="bg1"/>
                </a:solidFill>
              </a:rPr>
              <a:t>FUENTE :Recopilación y Análisis de Caraiva. Leon &amp; Pech Architects</a:t>
            </a:r>
          </a:p>
        </p:txBody>
      </p:sp>
      <p:sp>
        <p:nvSpPr>
          <p:cNvPr id="25" name="TextBox 24">
            <a:extLst>
              <a:ext uri="{FF2B5EF4-FFF2-40B4-BE49-F238E27FC236}">
                <a16:creationId xmlns:a16="http://schemas.microsoft.com/office/drawing/2014/main" id="{E6323ED9-CF58-473C-8F1E-8EE8EE3D17E2}"/>
              </a:ext>
            </a:extLst>
          </p:cNvPr>
          <p:cNvSpPr txBox="1"/>
          <p:nvPr/>
        </p:nvSpPr>
        <p:spPr>
          <a:xfrm>
            <a:off x="1279113" y="123252"/>
            <a:ext cx="11201400" cy="523220"/>
          </a:xfrm>
          <a:prstGeom prst="rect">
            <a:avLst/>
          </a:prstGeom>
          <a:noFill/>
        </p:spPr>
        <p:txBody>
          <a:bodyPr wrap="square">
            <a:spAutoFit/>
          </a:bodyPr>
          <a:lstStyle/>
          <a:p>
            <a:r>
              <a:rPr lang="es-MX" sz="2800" b="1" dirty="0">
                <a:solidFill>
                  <a:schemeClr val="bg1"/>
                </a:solidFill>
                <a:latin typeface="Tahoma" panose="020B0604030504040204" pitchFamily="34" charset="0"/>
              </a:rPr>
              <a:t>MEXICO CUANTO SUBSIDIA</a:t>
            </a:r>
            <a:endParaRPr lang="es-MX" sz="2800" b="1" dirty="0">
              <a:solidFill>
                <a:schemeClr val="bg1"/>
              </a:solidFill>
            </a:endParaRPr>
          </a:p>
        </p:txBody>
      </p:sp>
      <p:pic>
        <p:nvPicPr>
          <p:cNvPr id="6" name="Picture 5">
            <a:extLst>
              <a:ext uri="{FF2B5EF4-FFF2-40B4-BE49-F238E27FC236}">
                <a16:creationId xmlns:a16="http://schemas.microsoft.com/office/drawing/2014/main" id="{8D62FCC2-D9DD-4605-9096-7CA92186222A}"/>
              </a:ext>
            </a:extLst>
          </p:cNvPr>
          <p:cNvPicPr>
            <a:picLocks noChangeAspect="1"/>
          </p:cNvPicPr>
          <p:nvPr/>
        </p:nvPicPr>
        <p:blipFill>
          <a:blip r:embed="rId3"/>
          <a:stretch>
            <a:fillRect/>
          </a:stretch>
        </p:blipFill>
        <p:spPr>
          <a:xfrm>
            <a:off x="4760421" y="3861380"/>
            <a:ext cx="6547427" cy="2636980"/>
          </a:xfrm>
          <a:prstGeom prst="rect">
            <a:avLst/>
          </a:prstGeom>
        </p:spPr>
      </p:pic>
      <p:pic>
        <p:nvPicPr>
          <p:cNvPr id="7" name="Picture 6">
            <a:extLst>
              <a:ext uri="{FF2B5EF4-FFF2-40B4-BE49-F238E27FC236}">
                <a16:creationId xmlns:a16="http://schemas.microsoft.com/office/drawing/2014/main" id="{6FB18A8F-1B86-4266-80E6-DE51EC2B1B61}"/>
              </a:ext>
            </a:extLst>
          </p:cNvPr>
          <p:cNvPicPr>
            <a:picLocks noChangeAspect="1"/>
          </p:cNvPicPr>
          <p:nvPr/>
        </p:nvPicPr>
        <p:blipFill>
          <a:blip r:embed="rId4"/>
          <a:stretch>
            <a:fillRect/>
          </a:stretch>
        </p:blipFill>
        <p:spPr>
          <a:xfrm>
            <a:off x="4760421" y="1149284"/>
            <a:ext cx="6603267" cy="2566400"/>
          </a:xfrm>
          <a:prstGeom prst="rect">
            <a:avLst/>
          </a:prstGeom>
        </p:spPr>
      </p:pic>
      <p:sp>
        <p:nvSpPr>
          <p:cNvPr id="10" name="TextBox 9">
            <a:extLst>
              <a:ext uri="{FF2B5EF4-FFF2-40B4-BE49-F238E27FC236}">
                <a16:creationId xmlns:a16="http://schemas.microsoft.com/office/drawing/2014/main" id="{6C6D114B-CA3B-426C-8C43-E22DF01DA1C9}"/>
              </a:ext>
            </a:extLst>
          </p:cNvPr>
          <p:cNvSpPr txBox="1"/>
          <p:nvPr/>
        </p:nvSpPr>
        <p:spPr>
          <a:xfrm>
            <a:off x="502571" y="1641046"/>
            <a:ext cx="3315573" cy="4493538"/>
          </a:xfrm>
          <a:prstGeom prst="rect">
            <a:avLst/>
          </a:prstGeom>
          <a:noFill/>
        </p:spPr>
        <p:txBody>
          <a:bodyPr wrap="square">
            <a:spAutoFit/>
          </a:bodyPr>
          <a:lstStyle/>
          <a:p>
            <a:pPr algn="just"/>
            <a:r>
              <a:rPr lang="es-ES" sz="1300" b="1" dirty="0">
                <a:effectLst/>
                <a:latin typeface="Tahoma" panose="020B0604030504040204" pitchFamily="34" charset="0"/>
                <a:ea typeface="Tahoma" panose="020B0604030504040204" pitchFamily="34" charset="0"/>
                <a:cs typeface="Tahoma" panose="020B0604030504040204" pitchFamily="34" charset="0"/>
              </a:rPr>
              <a:t>México a reducido el subsidio explicito, y es </a:t>
            </a:r>
            <a:r>
              <a:rPr lang="es-ES" sz="1300" b="1" dirty="0">
                <a:latin typeface="Tahoma" panose="020B0604030504040204" pitchFamily="34" charset="0"/>
                <a:ea typeface="Tahoma" panose="020B0604030504040204" pitchFamily="34" charset="0"/>
                <a:cs typeface="Tahoma" panose="020B0604030504040204" pitchFamily="34" charset="0"/>
              </a:rPr>
              <a:t>aplicado en forma directa</a:t>
            </a:r>
            <a:r>
              <a:rPr lang="es-ES" sz="1300" b="1" dirty="0">
                <a:effectLst/>
                <a:latin typeface="Tahoma" panose="020B0604030504040204" pitchFamily="34" charset="0"/>
                <a:ea typeface="Tahoma" panose="020B0604030504040204" pitchFamily="34" charset="0"/>
                <a:cs typeface="Tahoma" panose="020B0604030504040204" pitchFamily="34" charset="0"/>
              </a:rPr>
              <a:t> al precio final del consumidor.</a:t>
            </a:r>
          </a:p>
          <a:p>
            <a:pPr algn="just"/>
            <a:endParaRPr lang="es-ES" sz="1300" dirty="0">
              <a:latin typeface="Tahoma" panose="020B0604030504040204" pitchFamily="34" charset="0"/>
              <a:ea typeface="Tahoma" panose="020B0604030504040204" pitchFamily="34" charset="0"/>
              <a:cs typeface="Tahoma" panose="020B0604030504040204" pitchFamily="34" charset="0"/>
            </a:endParaRPr>
          </a:p>
          <a:p>
            <a:pPr algn="just"/>
            <a:r>
              <a:rPr lang="es-ES" sz="1300" b="1" dirty="0">
                <a:latin typeface="Tahoma" panose="020B0604030504040204" pitchFamily="34" charset="0"/>
                <a:ea typeface="Tahoma" panose="020B0604030504040204" pitchFamily="34" charset="0"/>
                <a:cs typeface="Tahoma" panose="020B0604030504040204" pitchFamily="34" charset="0"/>
              </a:rPr>
              <a:t>Pero el subsidio implícito relacionado al cambio climático, calidad del aire, y todo lo referente a lo que la gente no paga en el precio final al publico, </a:t>
            </a:r>
            <a:r>
              <a:rPr lang="es-ES" sz="1300" dirty="0">
                <a:latin typeface="Tahoma" panose="020B0604030504040204" pitchFamily="34" charset="0"/>
                <a:ea typeface="Tahoma" panose="020B0604030504040204" pitchFamily="34" charset="0"/>
                <a:cs typeface="Tahoma" panose="020B0604030504040204" pitchFamily="34" charset="0"/>
              </a:rPr>
              <a:t>y es asumido por la nación, no ha podido descender y esto programa que incrementara en función de la forma de utilizar las energías primarias fósiles.</a:t>
            </a:r>
          </a:p>
          <a:p>
            <a:pPr algn="just"/>
            <a:endParaRPr lang="es-ES" sz="1300" dirty="0">
              <a:latin typeface="Tahoma" panose="020B0604030504040204" pitchFamily="34" charset="0"/>
              <a:ea typeface="Tahoma" panose="020B0604030504040204" pitchFamily="34" charset="0"/>
              <a:cs typeface="Tahoma" panose="020B0604030504040204" pitchFamily="34" charset="0"/>
            </a:endParaRPr>
          </a:p>
          <a:p>
            <a:pPr algn="just"/>
            <a:r>
              <a:rPr lang="es-ES" sz="1300" dirty="0">
                <a:latin typeface="Tahoma" panose="020B0604030504040204" pitchFamily="34" charset="0"/>
                <a:ea typeface="Tahoma" panose="020B0604030504040204" pitchFamily="34" charset="0"/>
                <a:cs typeface="Tahoma" panose="020B0604030504040204" pitchFamily="34" charset="0"/>
              </a:rPr>
              <a:t>Reforma energética, ha ayudado a reducir los subsidios por parte del gobierno del 2015 al 2017.</a:t>
            </a:r>
          </a:p>
          <a:p>
            <a:pPr algn="just"/>
            <a:endParaRPr lang="es-ES" sz="1300" dirty="0">
              <a:latin typeface="Tahoma" panose="020B0604030504040204" pitchFamily="34" charset="0"/>
              <a:ea typeface="Tahoma" panose="020B0604030504040204" pitchFamily="34" charset="0"/>
              <a:cs typeface="Tahoma" panose="020B0604030504040204" pitchFamily="34" charset="0"/>
            </a:endParaRPr>
          </a:p>
          <a:p>
            <a:pPr algn="just"/>
            <a:r>
              <a:rPr lang="es-ES" sz="1300" dirty="0">
                <a:latin typeface="Tahoma" panose="020B0604030504040204" pitchFamily="34" charset="0"/>
                <a:ea typeface="Tahoma" panose="020B0604030504040204" pitchFamily="34" charset="0"/>
                <a:cs typeface="Tahoma" panose="020B0604030504040204" pitchFamily="34" charset="0"/>
              </a:rPr>
              <a:t>Pero esta aumento en 2018, y descendió en 2019, para llegar a la mitad en 2020 por el COvid19</a:t>
            </a:r>
            <a:r>
              <a:rPr lang="es-ES" sz="1300" b="1" dirty="0">
                <a:latin typeface="Tahoma" panose="020B0604030504040204" pitchFamily="34" charset="0"/>
                <a:ea typeface="Tahoma" panose="020B0604030504040204" pitchFamily="34" charset="0"/>
                <a:cs typeface="Tahoma" panose="020B0604030504040204" pitchFamily="34" charset="0"/>
              </a:rPr>
              <a:t>, espera que se mantenga al 2025 a la mitad respeto al 2018.</a:t>
            </a:r>
            <a:endParaRPr lang="es-MX" sz="13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41895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050A654-BC04-474D-A5EA-DAABB575E6B8}"/>
              </a:ext>
            </a:extLst>
          </p:cNvPr>
          <p:cNvSpPr>
            <a:spLocks noChangeArrowheads="1"/>
          </p:cNvSpPr>
          <p:nvPr/>
        </p:nvSpPr>
        <p:spPr bwMode="auto">
          <a:xfrm>
            <a:off x="0" y="285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13" name="TextBox 12">
            <a:extLst>
              <a:ext uri="{FF2B5EF4-FFF2-40B4-BE49-F238E27FC236}">
                <a16:creationId xmlns:a16="http://schemas.microsoft.com/office/drawing/2014/main" id="{1913738E-E307-4EAD-8A0D-B042C4F1DAB3}"/>
              </a:ext>
            </a:extLst>
          </p:cNvPr>
          <p:cNvSpPr txBox="1"/>
          <p:nvPr/>
        </p:nvSpPr>
        <p:spPr>
          <a:xfrm>
            <a:off x="9353272" y="6644056"/>
            <a:ext cx="2630848" cy="200055"/>
          </a:xfrm>
          <a:prstGeom prst="rect">
            <a:avLst/>
          </a:prstGeom>
          <a:noFill/>
        </p:spPr>
        <p:txBody>
          <a:bodyPr wrap="none" rtlCol="0">
            <a:spAutoFit/>
          </a:bodyPr>
          <a:lstStyle/>
          <a:p>
            <a:r>
              <a:rPr lang="es-MX" sz="700" dirty="0">
                <a:solidFill>
                  <a:schemeClr val="bg1"/>
                </a:solidFill>
              </a:rPr>
              <a:t>FUENTE :Recopilación y Análisis de Caraiva. Leon &amp; Pech Architects</a:t>
            </a:r>
          </a:p>
        </p:txBody>
      </p:sp>
      <p:sp>
        <p:nvSpPr>
          <p:cNvPr id="25" name="TextBox 24">
            <a:extLst>
              <a:ext uri="{FF2B5EF4-FFF2-40B4-BE49-F238E27FC236}">
                <a16:creationId xmlns:a16="http://schemas.microsoft.com/office/drawing/2014/main" id="{E6323ED9-CF58-473C-8F1E-8EE8EE3D17E2}"/>
              </a:ext>
            </a:extLst>
          </p:cNvPr>
          <p:cNvSpPr txBox="1"/>
          <p:nvPr/>
        </p:nvSpPr>
        <p:spPr>
          <a:xfrm>
            <a:off x="1279112" y="123252"/>
            <a:ext cx="8960771" cy="523220"/>
          </a:xfrm>
          <a:prstGeom prst="rect">
            <a:avLst/>
          </a:prstGeom>
          <a:noFill/>
        </p:spPr>
        <p:txBody>
          <a:bodyPr wrap="square">
            <a:spAutoFit/>
          </a:bodyPr>
          <a:lstStyle/>
          <a:p>
            <a:r>
              <a:rPr lang="es-MX" sz="2800" b="1" dirty="0">
                <a:solidFill>
                  <a:schemeClr val="bg1"/>
                </a:solidFill>
                <a:latin typeface="Tahoma" panose="020B0604030504040204" pitchFamily="34" charset="0"/>
              </a:rPr>
              <a:t>MERCADO DE GENERACION - VENTA</a:t>
            </a:r>
            <a:endParaRPr lang="es-MX" sz="2800" b="1" dirty="0">
              <a:solidFill>
                <a:schemeClr val="bg1"/>
              </a:solidFill>
            </a:endParaRPr>
          </a:p>
        </p:txBody>
      </p:sp>
      <p:pic>
        <p:nvPicPr>
          <p:cNvPr id="4" name="Picture 3">
            <a:extLst>
              <a:ext uri="{FF2B5EF4-FFF2-40B4-BE49-F238E27FC236}">
                <a16:creationId xmlns:a16="http://schemas.microsoft.com/office/drawing/2014/main" id="{08AA03AD-51A9-49BC-AE96-F445F5BEA904}"/>
              </a:ext>
            </a:extLst>
          </p:cNvPr>
          <p:cNvPicPr>
            <a:picLocks noChangeAspect="1"/>
          </p:cNvPicPr>
          <p:nvPr/>
        </p:nvPicPr>
        <p:blipFill rotWithShape="1">
          <a:blip r:embed="rId3"/>
          <a:srcRect l="14958" r="13150"/>
          <a:stretch/>
        </p:blipFill>
        <p:spPr>
          <a:xfrm>
            <a:off x="258266" y="1052420"/>
            <a:ext cx="5387876" cy="5583316"/>
          </a:xfrm>
          <a:prstGeom prst="rect">
            <a:avLst/>
          </a:prstGeom>
        </p:spPr>
      </p:pic>
      <p:pic>
        <p:nvPicPr>
          <p:cNvPr id="5" name="Picture 4">
            <a:extLst>
              <a:ext uri="{FF2B5EF4-FFF2-40B4-BE49-F238E27FC236}">
                <a16:creationId xmlns:a16="http://schemas.microsoft.com/office/drawing/2014/main" id="{BA1215C7-B694-4800-8A71-C1BCB4C3F7C3}"/>
              </a:ext>
            </a:extLst>
          </p:cNvPr>
          <p:cNvPicPr>
            <a:picLocks noChangeAspect="1"/>
          </p:cNvPicPr>
          <p:nvPr/>
        </p:nvPicPr>
        <p:blipFill rotWithShape="1">
          <a:blip r:embed="rId4"/>
          <a:srcRect l="15377" r="13259"/>
          <a:stretch/>
        </p:blipFill>
        <p:spPr>
          <a:xfrm>
            <a:off x="6545858" y="1016232"/>
            <a:ext cx="5387876" cy="5619504"/>
          </a:xfrm>
          <a:prstGeom prst="rect">
            <a:avLst/>
          </a:prstGeom>
        </p:spPr>
      </p:pic>
    </p:spTree>
    <p:extLst>
      <p:ext uri="{BB962C8B-B14F-4D97-AF65-F5344CB8AC3E}">
        <p14:creationId xmlns:p14="http://schemas.microsoft.com/office/powerpoint/2010/main" val="76233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050A654-BC04-474D-A5EA-DAABB575E6B8}"/>
              </a:ext>
            </a:extLst>
          </p:cNvPr>
          <p:cNvSpPr>
            <a:spLocks noChangeArrowheads="1"/>
          </p:cNvSpPr>
          <p:nvPr/>
        </p:nvSpPr>
        <p:spPr bwMode="auto">
          <a:xfrm>
            <a:off x="0" y="285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25" name="TextBox 24">
            <a:extLst>
              <a:ext uri="{FF2B5EF4-FFF2-40B4-BE49-F238E27FC236}">
                <a16:creationId xmlns:a16="http://schemas.microsoft.com/office/drawing/2014/main" id="{E6323ED9-CF58-473C-8F1E-8EE8EE3D17E2}"/>
              </a:ext>
            </a:extLst>
          </p:cNvPr>
          <p:cNvSpPr txBox="1"/>
          <p:nvPr/>
        </p:nvSpPr>
        <p:spPr>
          <a:xfrm>
            <a:off x="1279113" y="123252"/>
            <a:ext cx="6453150" cy="523220"/>
          </a:xfrm>
          <a:prstGeom prst="rect">
            <a:avLst/>
          </a:prstGeom>
          <a:noFill/>
        </p:spPr>
        <p:txBody>
          <a:bodyPr wrap="square">
            <a:spAutoFit/>
          </a:bodyPr>
          <a:lstStyle/>
          <a:p>
            <a:r>
              <a:rPr lang="es-MX" sz="2800" b="1" dirty="0">
                <a:solidFill>
                  <a:schemeClr val="bg1"/>
                </a:solidFill>
                <a:latin typeface="Tahoma" panose="020B0604030504040204" pitchFamily="34" charset="0"/>
              </a:rPr>
              <a:t>RECIBO DOMESTICO</a:t>
            </a:r>
            <a:endParaRPr lang="es-MX" sz="2800" b="1" dirty="0">
              <a:solidFill>
                <a:schemeClr val="bg1"/>
              </a:solidFill>
            </a:endParaRPr>
          </a:p>
        </p:txBody>
      </p:sp>
      <p:pic>
        <p:nvPicPr>
          <p:cNvPr id="1025" name="Picture 1024">
            <a:extLst>
              <a:ext uri="{FF2B5EF4-FFF2-40B4-BE49-F238E27FC236}">
                <a16:creationId xmlns:a16="http://schemas.microsoft.com/office/drawing/2014/main" id="{8A0100CE-17C8-4E40-A9BD-271D580863C2}"/>
              </a:ext>
            </a:extLst>
          </p:cNvPr>
          <p:cNvPicPr>
            <a:picLocks noChangeAspect="1"/>
          </p:cNvPicPr>
          <p:nvPr/>
        </p:nvPicPr>
        <p:blipFill>
          <a:blip r:embed="rId3">
            <a:lum bright="-40000"/>
          </a:blip>
          <a:stretch>
            <a:fillRect/>
          </a:stretch>
        </p:blipFill>
        <p:spPr>
          <a:xfrm>
            <a:off x="29583" y="858559"/>
            <a:ext cx="5561519" cy="5754387"/>
          </a:xfrm>
          <a:prstGeom prst="rect">
            <a:avLst/>
          </a:prstGeom>
        </p:spPr>
      </p:pic>
      <p:sp>
        <p:nvSpPr>
          <p:cNvPr id="67" name="TextBox 66">
            <a:extLst>
              <a:ext uri="{FF2B5EF4-FFF2-40B4-BE49-F238E27FC236}">
                <a16:creationId xmlns:a16="http://schemas.microsoft.com/office/drawing/2014/main" id="{89EBB914-F86C-48E9-949B-17AAB814033B}"/>
              </a:ext>
            </a:extLst>
          </p:cNvPr>
          <p:cNvSpPr txBox="1"/>
          <p:nvPr/>
        </p:nvSpPr>
        <p:spPr>
          <a:xfrm>
            <a:off x="9353272" y="6644056"/>
            <a:ext cx="2630848" cy="200055"/>
          </a:xfrm>
          <a:prstGeom prst="rect">
            <a:avLst/>
          </a:prstGeom>
          <a:noFill/>
        </p:spPr>
        <p:txBody>
          <a:bodyPr wrap="none" rtlCol="0">
            <a:spAutoFit/>
          </a:bodyPr>
          <a:lstStyle/>
          <a:p>
            <a:r>
              <a:rPr lang="es-MX" sz="700" dirty="0">
                <a:solidFill>
                  <a:schemeClr val="bg1"/>
                </a:solidFill>
              </a:rPr>
              <a:t>FUENTE :Recopilación y Análisis de Caraiva. Leon &amp; Pech Architects</a:t>
            </a:r>
          </a:p>
        </p:txBody>
      </p:sp>
      <p:pic>
        <p:nvPicPr>
          <p:cNvPr id="1027" name="Picture 1026">
            <a:extLst>
              <a:ext uri="{FF2B5EF4-FFF2-40B4-BE49-F238E27FC236}">
                <a16:creationId xmlns:a16="http://schemas.microsoft.com/office/drawing/2014/main" id="{58331F3F-AC9A-4144-B8E1-7EC65F209321}"/>
              </a:ext>
            </a:extLst>
          </p:cNvPr>
          <p:cNvPicPr>
            <a:picLocks noChangeAspect="1"/>
          </p:cNvPicPr>
          <p:nvPr/>
        </p:nvPicPr>
        <p:blipFill>
          <a:blip r:embed="rId4"/>
          <a:stretch>
            <a:fillRect/>
          </a:stretch>
        </p:blipFill>
        <p:spPr>
          <a:xfrm>
            <a:off x="5837190" y="1144395"/>
            <a:ext cx="6108721" cy="5364945"/>
          </a:xfrm>
          <a:prstGeom prst="rect">
            <a:avLst/>
          </a:prstGeom>
        </p:spPr>
      </p:pic>
    </p:spTree>
    <p:extLst>
      <p:ext uri="{BB962C8B-B14F-4D97-AF65-F5344CB8AC3E}">
        <p14:creationId xmlns:p14="http://schemas.microsoft.com/office/powerpoint/2010/main" val="3626907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050A654-BC04-474D-A5EA-DAABB575E6B8}"/>
              </a:ext>
            </a:extLst>
          </p:cNvPr>
          <p:cNvSpPr>
            <a:spLocks noChangeArrowheads="1"/>
          </p:cNvSpPr>
          <p:nvPr/>
        </p:nvSpPr>
        <p:spPr bwMode="auto">
          <a:xfrm>
            <a:off x="0" y="285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13" name="TextBox 12">
            <a:extLst>
              <a:ext uri="{FF2B5EF4-FFF2-40B4-BE49-F238E27FC236}">
                <a16:creationId xmlns:a16="http://schemas.microsoft.com/office/drawing/2014/main" id="{1913738E-E307-4EAD-8A0D-B042C4F1DAB3}"/>
              </a:ext>
            </a:extLst>
          </p:cNvPr>
          <p:cNvSpPr txBox="1"/>
          <p:nvPr/>
        </p:nvSpPr>
        <p:spPr>
          <a:xfrm>
            <a:off x="9353272" y="6644056"/>
            <a:ext cx="2630848" cy="200055"/>
          </a:xfrm>
          <a:prstGeom prst="rect">
            <a:avLst/>
          </a:prstGeom>
          <a:noFill/>
        </p:spPr>
        <p:txBody>
          <a:bodyPr wrap="none" rtlCol="0">
            <a:spAutoFit/>
          </a:bodyPr>
          <a:lstStyle/>
          <a:p>
            <a:r>
              <a:rPr lang="es-MX" sz="700" dirty="0">
                <a:solidFill>
                  <a:schemeClr val="bg1"/>
                </a:solidFill>
              </a:rPr>
              <a:t>FUENTE :Recopilación y Análisis de Caraiva. Leon &amp; Pech Architects</a:t>
            </a:r>
          </a:p>
        </p:txBody>
      </p:sp>
      <p:sp>
        <p:nvSpPr>
          <p:cNvPr id="25" name="TextBox 24">
            <a:extLst>
              <a:ext uri="{FF2B5EF4-FFF2-40B4-BE49-F238E27FC236}">
                <a16:creationId xmlns:a16="http://schemas.microsoft.com/office/drawing/2014/main" id="{E6323ED9-CF58-473C-8F1E-8EE8EE3D17E2}"/>
              </a:ext>
            </a:extLst>
          </p:cNvPr>
          <p:cNvSpPr txBox="1"/>
          <p:nvPr/>
        </p:nvSpPr>
        <p:spPr>
          <a:xfrm>
            <a:off x="1279113" y="123252"/>
            <a:ext cx="6453150" cy="523220"/>
          </a:xfrm>
          <a:prstGeom prst="rect">
            <a:avLst/>
          </a:prstGeom>
          <a:noFill/>
        </p:spPr>
        <p:txBody>
          <a:bodyPr wrap="square">
            <a:spAutoFit/>
          </a:bodyPr>
          <a:lstStyle/>
          <a:p>
            <a:r>
              <a:rPr lang="es-MX" sz="2800" b="1" dirty="0">
                <a:solidFill>
                  <a:schemeClr val="bg1"/>
                </a:solidFill>
                <a:latin typeface="Tahoma" panose="020B0604030504040204" pitchFamily="34" charset="0"/>
              </a:rPr>
              <a:t>PROCESO DE LA ELECTRICIDAD</a:t>
            </a:r>
            <a:endParaRPr lang="es-MX" sz="2800" b="1" dirty="0">
              <a:solidFill>
                <a:schemeClr val="bg1"/>
              </a:solidFill>
            </a:endParaRPr>
          </a:p>
        </p:txBody>
      </p:sp>
      <p:pic>
        <p:nvPicPr>
          <p:cNvPr id="2" name="Picture 1">
            <a:extLst>
              <a:ext uri="{FF2B5EF4-FFF2-40B4-BE49-F238E27FC236}">
                <a16:creationId xmlns:a16="http://schemas.microsoft.com/office/drawing/2014/main" id="{7406FA2B-B33A-497D-8E82-18567CA900C8}"/>
              </a:ext>
            </a:extLst>
          </p:cNvPr>
          <p:cNvPicPr>
            <a:picLocks noChangeAspect="1"/>
          </p:cNvPicPr>
          <p:nvPr/>
        </p:nvPicPr>
        <p:blipFill>
          <a:blip r:embed="rId3"/>
          <a:stretch>
            <a:fillRect/>
          </a:stretch>
        </p:blipFill>
        <p:spPr>
          <a:xfrm>
            <a:off x="268626" y="1151196"/>
            <a:ext cx="2178595" cy="1167280"/>
          </a:xfrm>
          <a:prstGeom prst="rect">
            <a:avLst/>
          </a:prstGeom>
        </p:spPr>
      </p:pic>
      <p:pic>
        <p:nvPicPr>
          <p:cNvPr id="4" name="Picture 3">
            <a:extLst>
              <a:ext uri="{FF2B5EF4-FFF2-40B4-BE49-F238E27FC236}">
                <a16:creationId xmlns:a16="http://schemas.microsoft.com/office/drawing/2014/main" id="{C18B2264-0506-4C1C-930D-77F29C110E44}"/>
              </a:ext>
            </a:extLst>
          </p:cNvPr>
          <p:cNvPicPr>
            <a:picLocks noChangeAspect="1"/>
          </p:cNvPicPr>
          <p:nvPr/>
        </p:nvPicPr>
        <p:blipFill>
          <a:blip r:embed="rId4"/>
          <a:stretch>
            <a:fillRect/>
          </a:stretch>
        </p:blipFill>
        <p:spPr>
          <a:xfrm>
            <a:off x="375245" y="4976894"/>
            <a:ext cx="1970085" cy="1354055"/>
          </a:xfrm>
          <a:prstGeom prst="rect">
            <a:avLst/>
          </a:prstGeom>
        </p:spPr>
      </p:pic>
      <p:pic>
        <p:nvPicPr>
          <p:cNvPr id="1026" name="Picture 2" descr="Nueva subestación eléctrica para 22.000 vecinos - Diario Córdoba">
            <a:extLst>
              <a:ext uri="{FF2B5EF4-FFF2-40B4-BE49-F238E27FC236}">
                <a16:creationId xmlns:a16="http://schemas.microsoft.com/office/drawing/2014/main" id="{C7E7D30B-5C56-4FF4-BC00-3AF9D6B30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7220" y="3164667"/>
            <a:ext cx="1457107" cy="8196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118093D-2EEA-4C32-948E-349D2A92FBDC}"/>
              </a:ext>
            </a:extLst>
          </p:cNvPr>
          <p:cNvPicPr>
            <a:picLocks noChangeAspect="1"/>
          </p:cNvPicPr>
          <p:nvPr/>
        </p:nvPicPr>
        <p:blipFill>
          <a:blip r:embed="rId6"/>
          <a:stretch>
            <a:fillRect/>
          </a:stretch>
        </p:blipFill>
        <p:spPr>
          <a:xfrm>
            <a:off x="4224624" y="2751387"/>
            <a:ext cx="2642206" cy="1646479"/>
          </a:xfrm>
          <a:prstGeom prst="rect">
            <a:avLst/>
          </a:prstGeom>
        </p:spPr>
      </p:pic>
      <p:pic>
        <p:nvPicPr>
          <p:cNvPr id="18" name="Picture 2" descr="Nueva subestación eléctrica para 22.000 vecinos - Diario Córdoba">
            <a:extLst>
              <a:ext uri="{FF2B5EF4-FFF2-40B4-BE49-F238E27FC236}">
                <a16:creationId xmlns:a16="http://schemas.microsoft.com/office/drawing/2014/main" id="{DFC82F36-F6DC-4278-895C-484C613FD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8584" y="3214293"/>
            <a:ext cx="1281190" cy="7206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E03CE46-126A-4D18-A45B-B0AE82AF3C66}"/>
              </a:ext>
            </a:extLst>
          </p:cNvPr>
          <p:cNvPicPr>
            <a:picLocks noChangeAspect="1"/>
          </p:cNvPicPr>
          <p:nvPr/>
        </p:nvPicPr>
        <p:blipFill>
          <a:blip r:embed="rId7"/>
          <a:stretch>
            <a:fillRect/>
          </a:stretch>
        </p:blipFill>
        <p:spPr>
          <a:xfrm>
            <a:off x="9679148" y="2770060"/>
            <a:ext cx="2215035" cy="1661277"/>
          </a:xfrm>
          <a:prstGeom prst="rect">
            <a:avLst/>
          </a:prstGeom>
        </p:spPr>
      </p:pic>
      <p:cxnSp>
        <p:nvCxnSpPr>
          <p:cNvPr id="20" name="Connector: Elbow 19">
            <a:extLst>
              <a:ext uri="{FF2B5EF4-FFF2-40B4-BE49-F238E27FC236}">
                <a16:creationId xmlns:a16="http://schemas.microsoft.com/office/drawing/2014/main" id="{30E22E34-644A-4A2E-8C3C-F9CA6B8F55BD}"/>
              </a:ext>
            </a:extLst>
          </p:cNvPr>
          <p:cNvCxnSpPr>
            <a:cxnSpLocks/>
            <a:stCxn id="2" idx="2"/>
            <a:endCxn id="1026" idx="1"/>
          </p:cNvCxnSpPr>
          <p:nvPr/>
        </p:nvCxnSpPr>
        <p:spPr>
          <a:xfrm rot="16200000" flipH="1">
            <a:off x="1274571" y="2401829"/>
            <a:ext cx="1256002" cy="1089296"/>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0EF1E16D-78D9-4A5D-9364-6FA2D026B508}"/>
              </a:ext>
            </a:extLst>
          </p:cNvPr>
          <p:cNvCxnSpPr>
            <a:cxnSpLocks/>
            <a:stCxn id="4" idx="0"/>
            <a:endCxn id="1026" idx="1"/>
          </p:cNvCxnSpPr>
          <p:nvPr/>
        </p:nvCxnSpPr>
        <p:spPr>
          <a:xfrm rot="5400000" flipH="1" flipV="1">
            <a:off x="1202546" y="3732220"/>
            <a:ext cx="1402416" cy="1086932"/>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D418E5F5-5075-4314-9688-74BC4C3968AB}"/>
              </a:ext>
            </a:extLst>
          </p:cNvPr>
          <p:cNvCxnSpPr>
            <a:cxnSpLocks/>
            <a:stCxn id="1026" idx="3"/>
            <a:endCxn id="6" idx="1"/>
          </p:cNvCxnSpPr>
          <p:nvPr/>
        </p:nvCxnSpPr>
        <p:spPr>
          <a:xfrm>
            <a:off x="3904327" y="3574478"/>
            <a:ext cx="320297" cy="149"/>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ADFD1982-AD0D-44A9-80E7-8ED785869C6B}"/>
              </a:ext>
            </a:extLst>
          </p:cNvPr>
          <p:cNvCxnSpPr>
            <a:cxnSpLocks/>
            <a:stCxn id="6" idx="3"/>
            <a:endCxn id="18" idx="1"/>
          </p:cNvCxnSpPr>
          <p:nvPr/>
        </p:nvCxnSpPr>
        <p:spPr>
          <a:xfrm>
            <a:off x="6866830" y="3574627"/>
            <a:ext cx="761754" cy="1"/>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5A2BA53E-56EB-4E69-81EA-C2600CD8A0A4}"/>
              </a:ext>
            </a:extLst>
          </p:cNvPr>
          <p:cNvCxnSpPr>
            <a:cxnSpLocks/>
            <a:stCxn id="18" idx="2"/>
            <a:endCxn id="7" idx="1"/>
          </p:cNvCxnSpPr>
          <p:nvPr/>
        </p:nvCxnSpPr>
        <p:spPr>
          <a:xfrm rot="5400000" flipH="1" flipV="1">
            <a:off x="8807031" y="3062846"/>
            <a:ext cx="334263" cy="1409969"/>
          </a:xfrm>
          <a:prstGeom prst="bentConnector4">
            <a:avLst>
              <a:gd name="adj1" fmla="val -68389"/>
              <a:gd name="adj2" fmla="val 72717"/>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92D04BE-061B-4D3D-9B7E-69CAD1910834}"/>
              </a:ext>
            </a:extLst>
          </p:cNvPr>
          <p:cNvSpPr txBox="1"/>
          <p:nvPr/>
        </p:nvSpPr>
        <p:spPr>
          <a:xfrm>
            <a:off x="767817" y="3373984"/>
            <a:ext cx="583814" cy="369332"/>
          </a:xfrm>
          <a:prstGeom prst="rect">
            <a:avLst/>
          </a:prstGeom>
          <a:noFill/>
        </p:spPr>
        <p:txBody>
          <a:bodyPr wrap="none" rtlCol="0">
            <a:spAutoFit/>
          </a:bodyPr>
          <a:lstStyle/>
          <a:p>
            <a:r>
              <a:rPr lang="es-MX" dirty="0"/>
              <a:t>25%</a:t>
            </a:r>
          </a:p>
        </p:txBody>
      </p:sp>
      <p:sp>
        <p:nvSpPr>
          <p:cNvPr id="17" name="TextBox 16">
            <a:extLst>
              <a:ext uri="{FF2B5EF4-FFF2-40B4-BE49-F238E27FC236}">
                <a16:creationId xmlns:a16="http://schemas.microsoft.com/office/drawing/2014/main" id="{DCAA3213-2C46-499A-87BB-9D92EF201122}"/>
              </a:ext>
            </a:extLst>
          </p:cNvPr>
          <p:cNvSpPr txBox="1"/>
          <p:nvPr/>
        </p:nvSpPr>
        <p:spPr>
          <a:xfrm>
            <a:off x="5312330" y="2168302"/>
            <a:ext cx="466794" cy="369332"/>
          </a:xfrm>
          <a:prstGeom prst="rect">
            <a:avLst/>
          </a:prstGeom>
          <a:noFill/>
        </p:spPr>
        <p:txBody>
          <a:bodyPr wrap="none" rtlCol="0">
            <a:spAutoFit/>
          </a:bodyPr>
          <a:lstStyle/>
          <a:p>
            <a:r>
              <a:rPr lang="es-MX" dirty="0"/>
              <a:t>7%</a:t>
            </a:r>
          </a:p>
        </p:txBody>
      </p:sp>
      <p:sp>
        <p:nvSpPr>
          <p:cNvPr id="19" name="TextBox 18">
            <a:extLst>
              <a:ext uri="{FF2B5EF4-FFF2-40B4-BE49-F238E27FC236}">
                <a16:creationId xmlns:a16="http://schemas.microsoft.com/office/drawing/2014/main" id="{2950111A-2E4B-4026-8C65-65A34EC33350}"/>
              </a:ext>
            </a:extLst>
          </p:cNvPr>
          <p:cNvSpPr txBox="1"/>
          <p:nvPr/>
        </p:nvSpPr>
        <p:spPr>
          <a:xfrm>
            <a:off x="10600679" y="2166181"/>
            <a:ext cx="583814" cy="369332"/>
          </a:xfrm>
          <a:prstGeom prst="rect">
            <a:avLst/>
          </a:prstGeom>
          <a:noFill/>
        </p:spPr>
        <p:txBody>
          <a:bodyPr wrap="none" rtlCol="0">
            <a:spAutoFit/>
          </a:bodyPr>
          <a:lstStyle/>
          <a:p>
            <a:r>
              <a:rPr lang="es-MX" dirty="0"/>
              <a:t>46%</a:t>
            </a:r>
          </a:p>
        </p:txBody>
      </p:sp>
    </p:spTree>
    <p:extLst>
      <p:ext uri="{BB962C8B-B14F-4D97-AF65-F5344CB8AC3E}">
        <p14:creationId xmlns:p14="http://schemas.microsoft.com/office/powerpoint/2010/main" val="2710123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050A654-BC04-474D-A5EA-DAABB575E6B8}"/>
              </a:ext>
            </a:extLst>
          </p:cNvPr>
          <p:cNvSpPr>
            <a:spLocks noChangeArrowheads="1"/>
          </p:cNvSpPr>
          <p:nvPr/>
        </p:nvSpPr>
        <p:spPr bwMode="auto">
          <a:xfrm>
            <a:off x="0" y="285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13" name="TextBox 12">
            <a:extLst>
              <a:ext uri="{FF2B5EF4-FFF2-40B4-BE49-F238E27FC236}">
                <a16:creationId xmlns:a16="http://schemas.microsoft.com/office/drawing/2014/main" id="{1913738E-E307-4EAD-8A0D-B042C4F1DAB3}"/>
              </a:ext>
            </a:extLst>
          </p:cNvPr>
          <p:cNvSpPr txBox="1"/>
          <p:nvPr/>
        </p:nvSpPr>
        <p:spPr>
          <a:xfrm>
            <a:off x="9353272" y="6644056"/>
            <a:ext cx="2630848" cy="200055"/>
          </a:xfrm>
          <a:prstGeom prst="rect">
            <a:avLst/>
          </a:prstGeom>
          <a:noFill/>
        </p:spPr>
        <p:txBody>
          <a:bodyPr wrap="none" rtlCol="0">
            <a:spAutoFit/>
          </a:bodyPr>
          <a:lstStyle/>
          <a:p>
            <a:r>
              <a:rPr lang="es-MX" sz="700" dirty="0">
                <a:solidFill>
                  <a:schemeClr val="bg1"/>
                </a:solidFill>
              </a:rPr>
              <a:t>FUENTE :Recopilación y Análisis de Caraiva. Leon &amp; Pech Architects</a:t>
            </a:r>
          </a:p>
        </p:txBody>
      </p:sp>
      <p:sp>
        <p:nvSpPr>
          <p:cNvPr id="25" name="TextBox 24">
            <a:extLst>
              <a:ext uri="{FF2B5EF4-FFF2-40B4-BE49-F238E27FC236}">
                <a16:creationId xmlns:a16="http://schemas.microsoft.com/office/drawing/2014/main" id="{E6323ED9-CF58-473C-8F1E-8EE8EE3D17E2}"/>
              </a:ext>
            </a:extLst>
          </p:cNvPr>
          <p:cNvSpPr txBox="1"/>
          <p:nvPr/>
        </p:nvSpPr>
        <p:spPr>
          <a:xfrm>
            <a:off x="1279113" y="123252"/>
            <a:ext cx="11201400" cy="523220"/>
          </a:xfrm>
          <a:prstGeom prst="rect">
            <a:avLst/>
          </a:prstGeom>
          <a:noFill/>
        </p:spPr>
        <p:txBody>
          <a:bodyPr wrap="square">
            <a:spAutoFit/>
          </a:bodyPr>
          <a:lstStyle/>
          <a:p>
            <a:r>
              <a:rPr lang="es-MX" sz="2800" b="1" dirty="0">
                <a:solidFill>
                  <a:schemeClr val="bg1"/>
                </a:solidFill>
                <a:latin typeface="Tahoma" panose="020B0604030504040204" pitchFamily="34" charset="0"/>
              </a:rPr>
              <a:t>CONCLUSION</a:t>
            </a:r>
            <a:endParaRPr lang="es-MX" sz="2800" b="1" dirty="0">
              <a:solidFill>
                <a:schemeClr val="bg1"/>
              </a:solidFill>
            </a:endParaRPr>
          </a:p>
        </p:txBody>
      </p:sp>
      <p:pic>
        <p:nvPicPr>
          <p:cNvPr id="2" name="Picture 1">
            <a:extLst>
              <a:ext uri="{FF2B5EF4-FFF2-40B4-BE49-F238E27FC236}">
                <a16:creationId xmlns:a16="http://schemas.microsoft.com/office/drawing/2014/main" id="{15020716-A3CC-4929-89C7-9EE24AB41F6C}"/>
              </a:ext>
            </a:extLst>
          </p:cNvPr>
          <p:cNvPicPr>
            <a:picLocks noChangeAspect="1"/>
          </p:cNvPicPr>
          <p:nvPr/>
        </p:nvPicPr>
        <p:blipFill>
          <a:blip r:embed="rId3"/>
          <a:stretch>
            <a:fillRect/>
          </a:stretch>
        </p:blipFill>
        <p:spPr>
          <a:xfrm>
            <a:off x="4494453" y="1676164"/>
            <a:ext cx="7291525" cy="4068501"/>
          </a:xfrm>
          <a:prstGeom prst="rect">
            <a:avLst/>
          </a:prstGeom>
        </p:spPr>
      </p:pic>
      <p:sp>
        <p:nvSpPr>
          <p:cNvPr id="11" name="TextBox 10">
            <a:extLst>
              <a:ext uri="{FF2B5EF4-FFF2-40B4-BE49-F238E27FC236}">
                <a16:creationId xmlns:a16="http://schemas.microsoft.com/office/drawing/2014/main" id="{ECF95A91-8BD7-4BE5-91DA-C0C4AA7EA73E}"/>
              </a:ext>
            </a:extLst>
          </p:cNvPr>
          <p:cNvSpPr txBox="1"/>
          <p:nvPr/>
        </p:nvSpPr>
        <p:spPr>
          <a:xfrm>
            <a:off x="406022" y="1586755"/>
            <a:ext cx="3899967" cy="4524315"/>
          </a:xfrm>
          <a:prstGeom prst="rect">
            <a:avLst/>
          </a:prstGeom>
          <a:noFill/>
        </p:spPr>
        <p:txBody>
          <a:bodyPr wrap="square">
            <a:spAutoFit/>
          </a:bodyPr>
          <a:lstStyle/>
          <a:p>
            <a:pPr algn="just"/>
            <a:r>
              <a:rPr lang="es-MX" b="1" dirty="0">
                <a:latin typeface="Tahoma" panose="020B0604030504040204" pitchFamily="34" charset="0"/>
                <a:ea typeface="Tahoma" panose="020B0604030504040204" pitchFamily="34" charset="0"/>
              </a:rPr>
              <a:t>L</a:t>
            </a:r>
            <a:r>
              <a:rPr lang="es-MX" sz="1800" b="1" dirty="0">
                <a:effectLst/>
                <a:latin typeface="Tahoma" panose="020B0604030504040204" pitchFamily="34" charset="0"/>
                <a:ea typeface="Tahoma" panose="020B0604030504040204" pitchFamily="34" charset="0"/>
              </a:rPr>
              <a:t>a ley no es perfecta </a:t>
            </a:r>
            <a:r>
              <a:rPr lang="es-MX" sz="1800" dirty="0">
                <a:effectLst/>
                <a:latin typeface="Tahoma" panose="020B0604030504040204" pitchFamily="34" charset="0"/>
                <a:ea typeface="Tahoma" panose="020B0604030504040204" pitchFamily="34" charset="0"/>
              </a:rPr>
              <a:t>pero su discusión, y modificaciones pueden llegar a </a:t>
            </a:r>
            <a:r>
              <a:rPr lang="es-MX" sz="1800" b="1" dirty="0">
                <a:effectLst/>
                <a:latin typeface="Tahoma" panose="020B0604030504040204" pitchFamily="34" charset="0"/>
                <a:ea typeface="Tahoma" panose="020B0604030504040204" pitchFamily="34" charset="0"/>
              </a:rPr>
              <a:t>tener un plan</a:t>
            </a:r>
            <a:r>
              <a:rPr lang="es-MX" sz="1800" dirty="0">
                <a:effectLst/>
                <a:latin typeface="Tahoma" panose="020B0604030504040204" pitchFamily="34" charset="0"/>
                <a:ea typeface="Tahoma" panose="020B0604030504040204" pitchFamily="34" charset="0"/>
              </a:rPr>
              <a:t> con base a la herramienta que </a:t>
            </a:r>
            <a:r>
              <a:rPr lang="es-MX" sz="1800" b="1" dirty="0">
                <a:effectLst/>
                <a:latin typeface="Tahoma" panose="020B0604030504040204" pitchFamily="34" charset="0"/>
                <a:ea typeface="Tahoma" panose="020B0604030504040204" pitchFamily="34" charset="0"/>
              </a:rPr>
              <a:t>tenemos </a:t>
            </a:r>
            <a:r>
              <a:rPr lang="es-MX" sz="1800" dirty="0">
                <a:effectLst/>
                <a:latin typeface="Tahoma" panose="020B0604030504040204" pitchFamily="34" charset="0"/>
                <a:ea typeface="Tahoma" panose="020B0604030504040204" pitchFamily="34" charset="0"/>
              </a:rPr>
              <a:t>actualmente, y que es la </a:t>
            </a:r>
            <a:r>
              <a:rPr lang="es-MX" sz="1800" b="1" dirty="0">
                <a:effectLst/>
                <a:latin typeface="Tahoma" panose="020B0604030504040204" pitchFamily="34" charset="0"/>
                <a:ea typeface="Tahoma" panose="020B0604030504040204" pitchFamily="34" charset="0"/>
              </a:rPr>
              <a:t>reforma energética. </a:t>
            </a:r>
          </a:p>
          <a:p>
            <a:pPr algn="just"/>
            <a:endParaRPr lang="es-MX" dirty="0">
              <a:latin typeface="Tahoma" panose="020B0604030504040204" pitchFamily="34" charset="0"/>
              <a:ea typeface="Tahoma" panose="020B0604030504040204" pitchFamily="34" charset="0"/>
            </a:endParaRPr>
          </a:p>
          <a:p>
            <a:pPr algn="just"/>
            <a:endParaRPr lang="es-MX" sz="1800" dirty="0">
              <a:effectLst/>
              <a:latin typeface="Tahoma" panose="020B0604030504040204" pitchFamily="34" charset="0"/>
              <a:ea typeface="Tahoma" panose="020B0604030504040204" pitchFamily="34" charset="0"/>
            </a:endParaRPr>
          </a:p>
          <a:p>
            <a:pPr algn="just"/>
            <a:endParaRPr lang="es-MX" dirty="0">
              <a:latin typeface="Tahoma" panose="020B0604030504040204" pitchFamily="34" charset="0"/>
              <a:ea typeface="Tahoma" panose="020B0604030504040204" pitchFamily="34" charset="0"/>
            </a:endParaRPr>
          </a:p>
          <a:p>
            <a:pPr algn="just"/>
            <a:r>
              <a:rPr lang="es-MX" sz="1800" b="1" dirty="0">
                <a:effectLst/>
                <a:latin typeface="Tahoma" panose="020B0604030504040204" pitchFamily="34" charset="0"/>
                <a:ea typeface="Tahoma" panose="020B0604030504040204" pitchFamily="34" charset="0"/>
              </a:rPr>
              <a:t>Mejor perdamos el cronos</a:t>
            </a:r>
            <a:r>
              <a:rPr lang="es-MX" sz="1800" dirty="0">
                <a:effectLst/>
                <a:latin typeface="Tahoma" panose="020B0604030504040204" pitchFamily="34" charset="0"/>
                <a:ea typeface="Tahoma" panose="020B0604030504040204" pitchFamily="34" charset="0"/>
              </a:rPr>
              <a:t>, haciendo un plan en comunión, y no a un </a:t>
            </a:r>
            <a:r>
              <a:rPr lang="es-MX" sz="1800" b="1" dirty="0">
                <a:effectLst/>
                <a:latin typeface="Tahoma" panose="020B0604030504040204" pitchFamily="34" charset="0"/>
                <a:ea typeface="Tahoma" panose="020B0604030504040204" pitchFamily="34" charset="0"/>
              </a:rPr>
              <a:t>conjunto de desacuerdos ideológicos-políticos</a:t>
            </a:r>
            <a:r>
              <a:rPr lang="es-MX" sz="1800" dirty="0">
                <a:effectLst/>
                <a:latin typeface="Tahoma" panose="020B0604030504040204" pitchFamily="34" charset="0"/>
                <a:ea typeface="Tahoma" panose="020B0604030504040204" pitchFamily="34" charset="0"/>
              </a:rPr>
              <a:t>, sin una argumentación tecnológica e económica del país EN EL SECTOR ENERGETICO.</a:t>
            </a:r>
            <a:endParaRPr lang="es-MX" sz="1400" dirty="0">
              <a:effectLst/>
              <a:latin typeface="Tahoma" panose="020B0604030504040204" pitchFamily="34" charset="0"/>
              <a:ea typeface="Tahoma" panose="020B0604030504040204" pitchFamily="34" charset="0"/>
            </a:endParaRPr>
          </a:p>
        </p:txBody>
      </p:sp>
    </p:spTree>
    <p:extLst>
      <p:ext uri="{BB962C8B-B14F-4D97-AF65-F5344CB8AC3E}">
        <p14:creationId xmlns:p14="http://schemas.microsoft.com/office/powerpoint/2010/main" val="285101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1C2C7D-5724-45A3-AA73-8EB09D3D566A}"/>
              </a:ext>
            </a:extLst>
          </p:cNvPr>
          <p:cNvSpPr txBox="1"/>
          <p:nvPr/>
        </p:nvSpPr>
        <p:spPr>
          <a:xfrm>
            <a:off x="1193606" y="136420"/>
            <a:ext cx="8638903" cy="523220"/>
          </a:xfrm>
          <a:prstGeom prst="rect">
            <a:avLst/>
          </a:prstGeom>
          <a:noFill/>
        </p:spPr>
        <p:txBody>
          <a:bodyPr wrap="none" rtlCol="0">
            <a:spAutoFit/>
          </a:bodyPr>
          <a:lstStyle/>
          <a:p>
            <a:r>
              <a:rPr lang="es-MX" sz="2800" b="1" dirty="0">
                <a:solidFill>
                  <a:schemeClr val="bg1"/>
                </a:solidFill>
                <a:latin typeface="Tahoma" panose="020B0604030504040204" pitchFamily="34" charset="0"/>
                <a:ea typeface="Tahoma" panose="020B0604030504040204" pitchFamily="34" charset="0"/>
                <a:cs typeface="Tahoma" panose="020B0604030504040204" pitchFamily="34" charset="0"/>
              </a:rPr>
              <a:t>PROCESO DE LA TOMA DE ENERGIA PRIMARIA</a:t>
            </a:r>
          </a:p>
        </p:txBody>
      </p:sp>
      <p:sp>
        <p:nvSpPr>
          <p:cNvPr id="18" name="Footer Placeholder 1">
            <a:extLst>
              <a:ext uri="{FF2B5EF4-FFF2-40B4-BE49-F238E27FC236}">
                <a16:creationId xmlns:a16="http://schemas.microsoft.com/office/drawing/2014/main" id="{24C58544-EE56-498B-82F9-1DF0927C5C68}"/>
              </a:ext>
            </a:extLst>
          </p:cNvPr>
          <p:cNvSpPr txBox="1">
            <a:spLocks/>
          </p:cNvSpPr>
          <p:nvPr/>
        </p:nvSpPr>
        <p:spPr>
          <a:xfrm>
            <a:off x="8045381" y="6605966"/>
            <a:ext cx="3750405" cy="311241"/>
          </a:xfrm>
          <a:prstGeom prst="rect">
            <a:avLst/>
          </a:prstGeom>
        </p:spPr>
        <p:txBody>
          <a:bodyPr vert="horz" lIns="91440" tIns="45720" rIns="91440" bIns="4572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700" dirty="0">
                <a:solidFill>
                  <a:schemeClr val="bg1"/>
                </a:solidFill>
              </a:rPr>
              <a:t>Prohibida su reproducción parcial o total del documento sin la autorización del Autor</a:t>
            </a:r>
            <a:endParaRPr lang="en-US" sz="700" dirty="0">
              <a:solidFill>
                <a:schemeClr val="bg1"/>
              </a:solidFill>
            </a:endParaRPr>
          </a:p>
        </p:txBody>
      </p:sp>
      <p:sp>
        <p:nvSpPr>
          <p:cNvPr id="2" name="Rectangle 1">
            <a:extLst>
              <a:ext uri="{FF2B5EF4-FFF2-40B4-BE49-F238E27FC236}">
                <a16:creationId xmlns:a16="http://schemas.microsoft.com/office/drawing/2014/main" id="{A0F169E8-0DF3-4697-A47B-8AB6FCB35048}"/>
              </a:ext>
            </a:extLst>
          </p:cNvPr>
          <p:cNvSpPr/>
          <p:nvPr/>
        </p:nvSpPr>
        <p:spPr>
          <a:xfrm>
            <a:off x="323101" y="2785640"/>
            <a:ext cx="1456739"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RENOVABLES</a:t>
            </a:r>
          </a:p>
        </p:txBody>
      </p:sp>
      <p:sp>
        <p:nvSpPr>
          <p:cNvPr id="14" name="Rectangle 13">
            <a:extLst>
              <a:ext uri="{FF2B5EF4-FFF2-40B4-BE49-F238E27FC236}">
                <a16:creationId xmlns:a16="http://schemas.microsoft.com/office/drawing/2014/main" id="{E067C846-BF5C-4B2E-944E-9D19FB55B8C2}"/>
              </a:ext>
            </a:extLst>
          </p:cNvPr>
          <p:cNvSpPr/>
          <p:nvPr/>
        </p:nvSpPr>
        <p:spPr>
          <a:xfrm>
            <a:off x="4180623" y="2606512"/>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PLANTAS DE GENERACION *</a:t>
            </a:r>
          </a:p>
        </p:txBody>
      </p:sp>
      <p:sp>
        <p:nvSpPr>
          <p:cNvPr id="16" name="Rectangle 15">
            <a:extLst>
              <a:ext uri="{FF2B5EF4-FFF2-40B4-BE49-F238E27FC236}">
                <a16:creationId xmlns:a16="http://schemas.microsoft.com/office/drawing/2014/main" id="{E385480F-5BA8-4819-B84E-887D45396B9B}"/>
              </a:ext>
            </a:extLst>
          </p:cNvPr>
          <p:cNvSpPr/>
          <p:nvPr/>
        </p:nvSpPr>
        <p:spPr>
          <a:xfrm>
            <a:off x="4294038" y="3863691"/>
            <a:ext cx="1547268" cy="2831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PLANTAS DE GENERACION *</a:t>
            </a:r>
          </a:p>
        </p:txBody>
      </p:sp>
      <p:sp>
        <p:nvSpPr>
          <p:cNvPr id="17" name="Rectangle 16">
            <a:extLst>
              <a:ext uri="{FF2B5EF4-FFF2-40B4-BE49-F238E27FC236}">
                <a16:creationId xmlns:a16="http://schemas.microsoft.com/office/drawing/2014/main" id="{442D86C7-1BA1-44EB-AA6B-F83BDC11C78B}"/>
              </a:ext>
            </a:extLst>
          </p:cNvPr>
          <p:cNvSpPr/>
          <p:nvPr/>
        </p:nvSpPr>
        <p:spPr>
          <a:xfrm>
            <a:off x="4271772" y="5579007"/>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PLANTAS DE TRANFORMACION *</a:t>
            </a:r>
          </a:p>
        </p:txBody>
      </p:sp>
      <p:sp>
        <p:nvSpPr>
          <p:cNvPr id="20" name="Rectangle 19">
            <a:extLst>
              <a:ext uri="{FF2B5EF4-FFF2-40B4-BE49-F238E27FC236}">
                <a16:creationId xmlns:a16="http://schemas.microsoft.com/office/drawing/2014/main" id="{17B4AEAC-589C-4C57-9A1F-05DB17A43A19}"/>
              </a:ext>
            </a:extLst>
          </p:cNvPr>
          <p:cNvSpPr/>
          <p:nvPr/>
        </p:nvSpPr>
        <p:spPr>
          <a:xfrm>
            <a:off x="6555681" y="1952375"/>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ELECTRICIDAD</a:t>
            </a:r>
          </a:p>
        </p:txBody>
      </p:sp>
      <p:sp>
        <p:nvSpPr>
          <p:cNvPr id="22" name="Rectangle 21">
            <a:extLst>
              <a:ext uri="{FF2B5EF4-FFF2-40B4-BE49-F238E27FC236}">
                <a16:creationId xmlns:a16="http://schemas.microsoft.com/office/drawing/2014/main" id="{5A7153CC-03F2-424D-8768-A5E3072F0B0A}"/>
              </a:ext>
            </a:extLst>
          </p:cNvPr>
          <p:cNvSpPr/>
          <p:nvPr/>
        </p:nvSpPr>
        <p:spPr>
          <a:xfrm>
            <a:off x="6573439" y="3527582"/>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ELECTRICIDAD *</a:t>
            </a:r>
          </a:p>
        </p:txBody>
      </p:sp>
      <p:sp>
        <p:nvSpPr>
          <p:cNvPr id="23" name="Rectangle 22">
            <a:extLst>
              <a:ext uri="{FF2B5EF4-FFF2-40B4-BE49-F238E27FC236}">
                <a16:creationId xmlns:a16="http://schemas.microsoft.com/office/drawing/2014/main" id="{7AE46598-F6DD-4ECE-989B-CE4F3F6C31DD}"/>
              </a:ext>
            </a:extLst>
          </p:cNvPr>
          <p:cNvSpPr/>
          <p:nvPr/>
        </p:nvSpPr>
        <p:spPr>
          <a:xfrm>
            <a:off x="6612607" y="5097542"/>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PRODUCTO *</a:t>
            </a:r>
          </a:p>
        </p:txBody>
      </p:sp>
      <p:sp>
        <p:nvSpPr>
          <p:cNvPr id="28" name="Rectangle 27">
            <a:extLst>
              <a:ext uri="{FF2B5EF4-FFF2-40B4-BE49-F238E27FC236}">
                <a16:creationId xmlns:a16="http://schemas.microsoft.com/office/drawing/2014/main" id="{E08F27F0-B542-4F01-ACED-B51FE161CCA6}"/>
              </a:ext>
            </a:extLst>
          </p:cNvPr>
          <p:cNvSpPr/>
          <p:nvPr/>
        </p:nvSpPr>
        <p:spPr>
          <a:xfrm>
            <a:off x="9239638" y="3013858"/>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INDUSTRIA</a:t>
            </a:r>
          </a:p>
        </p:txBody>
      </p:sp>
      <p:sp>
        <p:nvSpPr>
          <p:cNvPr id="29" name="Rectangle 28">
            <a:extLst>
              <a:ext uri="{FF2B5EF4-FFF2-40B4-BE49-F238E27FC236}">
                <a16:creationId xmlns:a16="http://schemas.microsoft.com/office/drawing/2014/main" id="{0EE4F74E-3083-436E-95AA-A16F70DF9339}"/>
              </a:ext>
            </a:extLst>
          </p:cNvPr>
          <p:cNvSpPr/>
          <p:nvPr/>
        </p:nvSpPr>
        <p:spPr>
          <a:xfrm>
            <a:off x="9239638" y="3400930"/>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COMERCIO</a:t>
            </a:r>
          </a:p>
        </p:txBody>
      </p:sp>
      <p:cxnSp>
        <p:nvCxnSpPr>
          <p:cNvPr id="32" name="Connector: Elbow 31">
            <a:extLst>
              <a:ext uri="{FF2B5EF4-FFF2-40B4-BE49-F238E27FC236}">
                <a16:creationId xmlns:a16="http://schemas.microsoft.com/office/drawing/2014/main" id="{CD029691-BFFE-40D2-B6F5-1B1C48B79009}"/>
              </a:ext>
            </a:extLst>
          </p:cNvPr>
          <p:cNvCxnSpPr>
            <a:cxnSpLocks/>
            <a:stCxn id="2" idx="3"/>
            <a:endCxn id="47" idx="1"/>
          </p:cNvCxnSpPr>
          <p:nvPr/>
        </p:nvCxnSpPr>
        <p:spPr>
          <a:xfrm flipV="1">
            <a:off x="1779840" y="2312376"/>
            <a:ext cx="722412" cy="65326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242232C5-DE63-4097-ADEF-42AE6EFEC179}"/>
              </a:ext>
            </a:extLst>
          </p:cNvPr>
          <p:cNvCxnSpPr>
            <a:cxnSpLocks/>
            <a:stCxn id="54" idx="3"/>
            <a:endCxn id="58" idx="1"/>
          </p:cNvCxnSpPr>
          <p:nvPr/>
        </p:nvCxnSpPr>
        <p:spPr>
          <a:xfrm flipV="1">
            <a:off x="1824637" y="4449628"/>
            <a:ext cx="549050" cy="404956"/>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A78DAF50-0009-4AFB-8CC4-6AB2957C4C37}"/>
              </a:ext>
            </a:extLst>
          </p:cNvPr>
          <p:cNvCxnSpPr>
            <a:cxnSpLocks/>
            <a:stCxn id="47" idx="3"/>
            <a:endCxn id="14" idx="1"/>
          </p:cNvCxnSpPr>
          <p:nvPr/>
        </p:nvCxnSpPr>
        <p:spPr>
          <a:xfrm>
            <a:off x="3599465" y="2312376"/>
            <a:ext cx="581158" cy="474136"/>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56F4D651-EA0F-44F4-89C9-751E10832DA2}"/>
              </a:ext>
            </a:extLst>
          </p:cNvPr>
          <p:cNvCxnSpPr>
            <a:cxnSpLocks/>
            <a:stCxn id="58" idx="3"/>
            <a:endCxn id="16" idx="1"/>
          </p:cNvCxnSpPr>
          <p:nvPr/>
        </p:nvCxnSpPr>
        <p:spPr>
          <a:xfrm flipV="1">
            <a:off x="3470900" y="4005253"/>
            <a:ext cx="823138" cy="44437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1E3D430D-6DD6-4D2B-91A9-D028B2BC48FC}"/>
              </a:ext>
            </a:extLst>
          </p:cNvPr>
          <p:cNvCxnSpPr>
            <a:cxnSpLocks/>
            <a:stCxn id="60" idx="3"/>
            <a:endCxn id="17" idx="1"/>
          </p:cNvCxnSpPr>
          <p:nvPr/>
        </p:nvCxnSpPr>
        <p:spPr>
          <a:xfrm>
            <a:off x="3686045" y="5262295"/>
            <a:ext cx="585727" cy="496712"/>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35CEE1D3-1707-42AB-98FE-EAE6EB2BB9E6}"/>
              </a:ext>
            </a:extLst>
          </p:cNvPr>
          <p:cNvCxnSpPr>
            <a:cxnSpLocks/>
            <a:stCxn id="14" idx="3"/>
            <a:endCxn id="20" idx="1"/>
          </p:cNvCxnSpPr>
          <p:nvPr/>
        </p:nvCxnSpPr>
        <p:spPr>
          <a:xfrm flipV="1">
            <a:off x="5727891" y="2132375"/>
            <a:ext cx="827790" cy="654137"/>
          </a:xfrm>
          <a:prstGeom prst="bentConnector3">
            <a:avLst>
              <a:gd name="adj1" fmla="val 50000"/>
            </a:avLst>
          </a:prstGeom>
          <a:ln w="38100">
            <a:solidFill>
              <a:srgbClr val="7AB8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1132C3A4-4F7D-4F14-9245-534BEE6B89E1}"/>
              </a:ext>
            </a:extLst>
          </p:cNvPr>
          <p:cNvCxnSpPr>
            <a:cxnSpLocks/>
            <a:stCxn id="16" idx="3"/>
            <a:endCxn id="22" idx="1"/>
          </p:cNvCxnSpPr>
          <p:nvPr/>
        </p:nvCxnSpPr>
        <p:spPr>
          <a:xfrm flipV="1">
            <a:off x="5841306" y="3707582"/>
            <a:ext cx="732133" cy="297671"/>
          </a:xfrm>
          <a:prstGeom prst="bentConnector3">
            <a:avLst>
              <a:gd name="adj1" fmla="val 50000"/>
            </a:avLst>
          </a:prstGeom>
          <a:ln w="38100">
            <a:solidFill>
              <a:srgbClr val="7AB8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F448CA49-39C5-465C-89C6-ECC43921195A}"/>
              </a:ext>
            </a:extLst>
          </p:cNvPr>
          <p:cNvCxnSpPr>
            <a:cxnSpLocks/>
            <a:stCxn id="17" idx="3"/>
            <a:endCxn id="23" idx="1"/>
          </p:cNvCxnSpPr>
          <p:nvPr/>
        </p:nvCxnSpPr>
        <p:spPr>
          <a:xfrm flipV="1">
            <a:off x="5819040" y="5277542"/>
            <a:ext cx="793567" cy="481465"/>
          </a:xfrm>
          <a:prstGeom prst="bentConnector3">
            <a:avLst>
              <a:gd name="adj1" fmla="val 50000"/>
            </a:avLst>
          </a:prstGeom>
          <a:ln w="38100">
            <a:solidFill>
              <a:srgbClr val="7AB8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655FF9F8-8F5A-4C5D-ADB0-D50BD9B21D76}"/>
              </a:ext>
            </a:extLst>
          </p:cNvPr>
          <p:cNvCxnSpPr>
            <a:cxnSpLocks/>
            <a:stCxn id="22" idx="3"/>
            <a:endCxn id="28" idx="1"/>
          </p:cNvCxnSpPr>
          <p:nvPr/>
        </p:nvCxnSpPr>
        <p:spPr>
          <a:xfrm flipV="1">
            <a:off x="8120707" y="3193858"/>
            <a:ext cx="1118931" cy="51372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BC85C1A6-EC29-405B-8DFF-0A65A0782785}"/>
              </a:ext>
            </a:extLst>
          </p:cNvPr>
          <p:cNvCxnSpPr>
            <a:cxnSpLocks/>
            <a:stCxn id="22" idx="3"/>
            <a:endCxn id="29" idx="1"/>
          </p:cNvCxnSpPr>
          <p:nvPr/>
        </p:nvCxnSpPr>
        <p:spPr>
          <a:xfrm flipV="1">
            <a:off x="8120707" y="3580930"/>
            <a:ext cx="1118931" cy="126652"/>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2FB96393-73FB-44A6-9A9D-B26C21AA885E}"/>
              </a:ext>
            </a:extLst>
          </p:cNvPr>
          <p:cNvCxnSpPr>
            <a:cxnSpLocks/>
            <a:stCxn id="22" idx="3"/>
            <a:endCxn id="181" idx="1"/>
          </p:cNvCxnSpPr>
          <p:nvPr/>
        </p:nvCxnSpPr>
        <p:spPr>
          <a:xfrm>
            <a:off x="8120707" y="3707582"/>
            <a:ext cx="1118931" cy="282503"/>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068AF414-630F-42E8-B352-10DCFD722247}"/>
              </a:ext>
            </a:extLst>
          </p:cNvPr>
          <p:cNvCxnSpPr>
            <a:cxnSpLocks/>
            <a:stCxn id="195" idx="3"/>
            <a:endCxn id="182" idx="2"/>
          </p:cNvCxnSpPr>
          <p:nvPr/>
        </p:nvCxnSpPr>
        <p:spPr>
          <a:xfrm>
            <a:off x="8102949" y="4454444"/>
            <a:ext cx="1893543" cy="100978"/>
          </a:xfrm>
          <a:prstGeom prst="bentConnector4">
            <a:avLst>
              <a:gd name="adj1" fmla="val 29572"/>
              <a:gd name="adj2" fmla="val 25726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9E525AA6-F78A-4E2F-9D06-8513013DA510}"/>
              </a:ext>
            </a:extLst>
          </p:cNvPr>
          <p:cNvCxnSpPr>
            <a:cxnSpLocks/>
            <a:stCxn id="22" idx="3"/>
            <a:endCxn id="28" idx="1"/>
          </p:cNvCxnSpPr>
          <p:nvPr/>
        </p:nvCxnSpPr>
        <p:spPr>
          <a:xfrm flipV="1">
            <a:off x="8120707" y="3193858"/>
            <a:ext cx="1118931" cy="513724"/>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30A1658C-B04E-44B5-B847-D67680547968}"/>
              </a:ext>
            </a:extLst>
          </p:cNvPr>
          <p:cNvSpPr txBox="1"/>
          <p:nvPr/>
        </p:nvSpPr>
        <p:spPr>
          <a:xfrm>
            <a:off x="216386" y="6056381"/>
            <a:ext cx="1599156" cy="553998"/>
          </a:xfrm>
          <a:prstGeom prst="rect">
            <a:avLst/>
          </a:prstGeom>
          <a:noFill/>
        </p:spPr>
        <p:txBody>
          <a:bodyPr wrap="square" rtlCol="0">
            <a:spAutoFit/>
          </a:bodyPr>
          <a:lstStyle/>
          <a:p>
            <a:pPr algn="just"/>
            <a:r>
              <a:rPr lang="es-MX" sz="1000" b="1" dirty="0"/>
              <a:t>HUELLA DE CARBON = GENERACION DE EMISION DE CO2</a:t>
            </a:r>
          </a:p>
        </p:txBody>
      </p:sp>
      <p:cxnSp>
        <p:nvCxnSpPr>
          <p:cNvPr id="145" name="Straight Connector 144">
            <a:extLst>
              <a:ext uri="{FF2B5EF4-FFF2-40B4-BE49-F238E27FC236}">
                <a16:creationId xmlns:a16="http://schemas.microsoft.com/office/drawing/2014/main" id="{052909EC-BB3D-4AB6-9E34-F5DCF73AADC7}"/>
              </a:ext>
            </a:extLst>
          </p:cNvPr>
          <p:cNvCxnSpPr>
            <a:cxnSpLocks/>
          </p:cNvCxnSpPr>
          <p:nvPr/>
        </p:nvCxnSpPr>
        <p:spPr>
          <a:xfrm>
            <a:off x="3818144" y="1023055"/>
            <a:ext cx="0" cy="5582911"/>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01F97608-5862-455F-9FD4-9B51E948A723}"/>
              </a:ext>
            </a:extLst>
          </p:cNvPr>
          <p:cNvSpPr txBox="1"/>
          <p:nvPr/>
        </p:nvSpPr>
        <p:spPr>
          <a:xfrm>
            <a:off x="9618769" y="1063979"/>
            <a:ext cx="933269" cy="261610"/>
          </a:xfrm>
          <a:prstGeom prst="rect">
            <a:avLst/>
          </a:prstGeom>
          <a:noFill/>
        </p:spPr>
        <p:txBody>
          <a:bodyPr wrap="none" rtlCol="0">
            <a:spAutoFit/>
          </a:bodyPr>
          <a:lstStyle/>
          <a:p>
            <a:r>
              <a:rPr lang="es-MX" sz="1100" b="1" dirty="0"/>
              <a:t>UTILIZACION</a:t>
            </a:r>
          </a:p>
        </p:txBody>
      </p:sp>
      <p:sp>
        <p:nvSpPr>
          <p:cNvPr id="150" name="TextBox 149">
            <a:extLst>
              <a:ext uri="{FF2B5EF4-FFF2-40B4-BE49-F238E27FC236}">
                <a16:creationId xmlns:a16="http://schemas.microsoft.com/office/drawing/2014/main" id="{4B2E5A42-73DB-400A-A64F-D9B4ED636EFA}"/>
              </a:ext>
            </a:extLst>
          </p:cNvPr>
          <p:cNvSpPr txBox="1"/>
          <p:nvPr/>
        </p:nvSpPr>
        <p:spPr>
          <a:xfrm>
            <a:off x="4221590" y="1098993"/>
            <a:ext cx="1021305" cy="276999"/>
          </a:xfrm>
          <a:prstGeom prst="rect">
            <a:avLst/>
          </a:prstGeom>
          <a:noFill/>
        </p:spPr>
        <p:txBody>
          <a:bodyPr wrap="none" rtlCol="0">
            <a:spAutoFit/>
          </a:bodyPr>
          <a:lstStyle/>
          <a:p>
            <a:r>
              <a:rPr lang="es-MX" sz="1200" b="1" dirty="0"/>
              <a:t>TECNOLOGIA</a:t>
            </a:r>
          </a:p>
        </p:txBody>
      </p:sp>
      <p:cxnSp>
        <p:nvCxnSpPr>
          <p:cNvPr id="151" name="Straight Connector 150">
            <a:extLst>
              <a:ext uri="{FF2B5EF4-FFF2-40B4-BE49-F238E27FC236}">
                <a16:creationId xmlns:a16="http://schemas.microsoft.com/office/drawing/2014/main" id="{33C79D63-1C76-432E-891D-FAAF1419E767}"/>
              </a:ext>
            </a:extLst>
          </p:cNvPr>
          <p:cNvCxnSpPr>
            <a:cxnSpLocks/>
          </p:cNvCxnSpPr>
          <p:nvPr/>
        </p:nvCxnSpPr>
        <p:spPr>
          <a:xfrm>
            <a:off x="8375021" y="1063187"/>
            <a:ext cx="0" cy="5582911"/>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B44D595E-0C43-4357-8400-3D16FBCCD689}"/>
              </a:ext>
            </a:extLst>
          </p:cNvPr>
          <p:cNvSpPr/>
          <p:nvPr/>
        </p:nvSpPr>
        <p:spPr>
          <a:xfrm>
            <a:off x="2502252" y="2173876"/>
            <a:ext cx="1097213"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SOLAR</a:t>
            </a:r>
          </a:p>
        </p:txBody>
      </p:sp>
      <p:sp>
        <p:nvSpPr>
          <p:cNvPr id="48" name="Rectangle 47">
            <a:extLst>
              <a:ext uri="{FF2B5EF4-FFF2-40B4-BE49-F238E27FC236}">
                <a16:creationId xmlns:a16="http://schemas.microsoft.com/office/drawing/2014/main" id="{4CD5A966-5E7E-4444-AC65-CC5259DA5D82}"/>
              </a:ext>
            </a:extLst>
          </p:cNvPr>
          <p:cNvSpPr/>
          <p:nvPr/>
        </p:nvSpPr>
        <p:spPr>
          <a:xfrm>
            <a:off x="2502252" y="2500944"/>
            <a:ext cx="1097213"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AIRE </a:t>
            </a:r>
          </a:p>
        </p:txBody>
      </p:sp>
      <p:sp>
        <p:nvSpPr>
          <p:cNvPr id="49" name="Rectangle 48">
            <a:extLst>
              <a:ext uri="{FF2B5EF4-FFF2-40B4-BE49-F238E27FC236}">
                <a16:creationId xmlns:a16="http://schemas.microsoft.com/office/drawing/2014/main" id="{477679DD-8297-41DF-B4DD-928E756BF2F5}"/>
              </a:ext>
            </a:extLst>
          </p:cNvPr>
          <p:cNvSpPr/>
          <p:nvPr/>
        </p:nvSpPr>
        <p:spPr>
          <a:xfrm>
            <a:off x="2502252" y="2828012"/>
            <a:ext cx="1097213"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AGUA </a:t>
            </a:r>
          </a:p>
        </p:txBody>
      </p:sp>
      <p:sp>
        <p:nvSpPr>
          <p:cNvPr id="50" name="Rectangle 49">
            <a:extLst>
              <a:ext uri="{FF2B5EF4-FFF2-40B4-BE49-F238E27FC236}">
                <a16:creationId xmlns:a16="http://schemas.microsoft.com/office/drawing/2014/main" id="{947441FE-1F6E-4E06-BDCC-55BA0DB53135}"/>
              </a:ext>
            </a:extLst>
          </p:cNvPr>
          <p:cNvSpPr/>
          <p:nvPr/>
        </p:nvSpPr>
        <p:spPr>
          <a:xfrm>
            <a:off x="2502252" y="3155080"/>
            <a:ext cx="1097213"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VAPOR *</a:t>
            </a:r>
          </a:p>
        </p:txBody>
      </p:sp>
      <p:sp>
        <p:nvSpPr>
          <p:cNvPr id="54" name="Rectangle 53">
            <a:extLst>
              <a:ext uri="{FF2B5EF4-FFF2-40B4-BE49-F238E27FC236}">
                <a16:creationId xmlns:a16="http://schemas.microsoft.com/office/drawing/2014/main" id="{83BA5F39-1C36-4783-ADEE-B81A219D16A2}"/>
              </a:ext>
            </a:extLst>
          </p:cNvPr>
          <p:cNvSpPr/>
          <p:nvPr/>
        </p:nvSpPr>
        <p:spPr>
          <a:xfrm>
            <a:off x="367898" y="4674584"/>
            <a:ext cx="1456739"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NO RENOVABLES</a:t>
            </a:r>
          </a:p>
        </p:txBody>
      </p:sp>
      <p:sp>
        <p:nvSpPr>
          <p:cNvPr id="57" name="TextBox 56">
            <a:extLst>
              <a:ext uri="{FF2B5EF4-FFF2-40B4-BE49-F238E27FC236}">
                <a16:creationId xmlns:a16="http://schemas.microsoft.com/office/drawing/2014/main" id="{90E6B9B9-87D9-467E-97D2-9491653FA3C2}"/>
              </a:ext>
            </a:extLst>
          </p:cNvPr>
          <p:cNvSpPr txBox="1"/>
          <p:nvPr/>
        </p:nvSpPr>
        <p:spPr>
          <a:xfrm>
            <a:off x="2369927" y="1075621"/>
            <a:ext cx="1448217" cy="276999"/>
          </a:xfrm>
          <a:prstGeom prst="rect">
            <a:avLst/>
          </a:prstGeom>
          <a:noFill/>
        </p:spPr>
        <p:txBody>
          <a:bodyPr wrap="none" rtlCol="0">
            <a:spAutoFit/>
          </a:bodyPr>
          <a:lstStyle/>
          <a:p>
            <a:r>
              <a:rPr lang="es-MX" sz="1200" b="1" dirty="0"/>
              <a:t>ENERGIA PRIMARIA</a:t>
            </a:r>
          </a:p>
        </p:txBody>
      </p:sp>
      <p:sp>
        <p:nvSpPr>
          <p:cNvPr id="58" name="Rectangle 57">
            <a:extLst>
              <a:ext uri="{FF2B5EF4-FFF2-40B4-BE49-F238E27FC236}">
                <a16:creationId xmlns:a16="http://schemas.microsoft.com/office/drawing/2014/main" id="{A9AFB92F-DB8C-462F-A79A-E1899B5808A3}"/>
              </a:ext>
            </a:extLst>
          </p:cNvPr>
          <p:cNvSpPr/>
          <p:nvPr/>
        </p:nvSpPr>
        <p:spPr>
          <a:xfrm>
            <a:off x="2373687" y="4311128"/>
            <a:ext cx="1097213"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CARBON</a:t>
            </a:r>
          </a:p>
        </p:txBody>
      </p:sp>
      <p:sp>
        <p:nvSpPr>
          <p:cNvPr id="60" name="Rectangle 59">
            <a:extLst>
              <a:ext uri="{FF2B5EF4-FFF2-40B4-BE49-F238E27FC236}">
                <a16:creationId xmlns:a16="http://schemas.microsoft.com/office/drawing/2014/main" id="{9E56B78A-5CA4-4938-AEC7-FDBEF98E5652}"/>
              </a:ext>
            </a:extLst>
          </p:cNvPr>
          <p:cNvSpPr/>
          <p:nvPr/>
        </p:nvSpPr>
        <p:spPr>
          <a:xfrm>
            <a:off x="2379970" y="5133284"/>
            <a:ext cx="1306075" cy="2580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HIDROCARBUROS</a:t>
            </a:r>
          </a:p>
        </p:txBody>
      </p:sp>
      <p:sp>
        <p:nvSpPr>
          <p:cNvPr id="65" name="TextBox 64">
            <a:extLst>
              <a:ext uri="{FF2B5EF4-FFF2-40B4-BE49-F238E27FC236}">
                <a16:creationId xmlns:a16="http://schemas.microsoft.com/office/drawing/2014/main" id="{FF54F092-A60A-489B-A904-DD95AD27AA79}"/>
              </a:ext>
            </a:extLst>
          </p:cNvPr>
          <p:cNvSpPr txBox="1"/>
          <p:nvPr/>
        </p:nvSpPr>
        <p:spPr>
          <a:xfrm>
            <a:off x="6612607" y="1076565"/>
            <a:ext cx="1721305" cy="646331"/>
          </a:xfrm>
          <a:prstGeom prst="rect">
            <a:avLst/>
          </a:prstGeom>
          <a:noFill/>
        </p:spPr>
        <p:txBody>
          <a:bodyPr wrap="none" rtlCol="0">
            <a:spAutoFit/>
          </a:bodyPr>
          <a:lstStyle/>
          <a:p>
            <a:r>
              <a:rPr lang="es-MX" sz="1200" b="1" dirty="0"/>
              <a:t>ENERGIA SECUNDARIA</a:t>
            </a:r>
          </a:p>
          <a:p>
            <a:r>
              <a:rPr lang="es-MX" sz="1200" b="1" dirty="0"/>
              <a:t>TRANSPORTADORES DE </a:t>
            </a:r>
          </a:p>
          <a:p>
            <a:r>
              <a:rPr lang="es-MX" sz="1200" b="1" dirty="0"/>
              <a:t>ENERGIA</a:t>
            </a:r>
          </a:p>
        </p:txBody>
      </p:sp>
      <p:cxnSp>
        <p:nvCxnSpPr>
          <p:cNvPr id="66" name="Straight Connector 65">
            <a:extLst>
              <a:ext uri="{FF2B5EF4-FFF2-40B4-BE49-F238E27FC236}">
                <a16:creationId xmlns:a16="http://schemas.microsoft.com/office/drawing/2014/main" id="{28A4F0E8-70BA-4B7A-B6C1-E6B1798A6B02}"/>
              </a:ext>
            </a:extLst>
          </p:cNvPr>
          <p:cNvCxnSpPr>
            <a:cxnSpLocks/>
          </p:cNvCxnSpPr>
          <p:nvPr/>
        </p:nvCxnSpPr>
        <p:spPr>
          <a:xfrm>
            <a:off x="6294933" y="1076565"/>
            <a:ext cx="0" cy="5582911"/>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9B352FA4-9AFD-46CE-B27E-E5F87683E97E}"/>
              </a:ext>
            </a:extLst>
          </p:cNvPr>
          <p:cNvCxnSpPr>
            <a:cxnSpLocks/>
            <a:stCxn id="54" idx="3"/>
            <a:endCxn id="60" idx="1"/>
          </p:cNvCxnSpPr>
          <p:nvPr/>
        </p:nvCxnSpPr>
        <p:spPr>
          <a:xfrm>
            <a:off x="1824637" y="4854584"/>
            <a:ext cx="555333" cy="407711"/>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1A4AFB42-61B2-45E6-A5D5-E092BB928B8D}"/>
              </a:ext>
            </a:extLst>
          </p:cNvPr>
          <p:cNvCxnSpPr>
            <a:cxnSpLocks/>
            <a:stCxn id="50" idx="3"/>
            <a:endCxn id="14" idx="1"/>
          </p:cNvCxnSpPr>
          <p:nvPr/>
        </p:nvCxnSpPr>
        <p:spPr>
          <a:xfrm flipV="1">
            <a:off x="3599465" y="2786512"/>
            <a:ext cx="581158" cy="5070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9760781A-A3F6-4E22-AC52-B082B4DFF19F}"/>
              </a:ext>
            </a:extLst>
          </p:cNvPr>
          <p:cNvCxnSpPr>
            <a:cxnSpLocks/>
            <a:stCxn id="49" idx="3"/>
            <a:endCxn id="14" idx="1"/>
          </p:cNvCxnSpPr>
          <p:nvPr/>
        </p:nvCxnSpPr>
        <p:spPr>
          <a:xfrm flipV="1">
            <a:off x="3599465" y="2786512"/>
            <a:ext cx="581158" cy="18000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32763A04-902F-4082-AB26-52BAD687FDC6}"/>
              </a:ext>
            </a:extLst>
          </p:cNvPr>
          <p:cNvCxnSpPr>
            <a:cxnSpLocks/>
            <a:stCxn id="2" idx="3"/>
            <a:endCxn id="48" idx="1"/>
          </p:cNvCxnSpPr>
          <p:nvPr/>
        </p:nvCxnSpPr>
        <p:spPr>
          <a:xfrm flipV="1">
            <a:off x="1779840" y="2639444"/>
            <a:ext cx="722412" cy="326196"/>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1B7F078C-97D8-4956-9893-11478B428FDE}"/>
              </a:ext>
            </a:extLst>
          </p:cNvPr>
          <p:cNvCxnSpPr>
            <a:cxnSpLocks/>
            <a:stCxn id="2" idx="3"/>
            <a:endCxn id="49" idx="1"/>
          </p:cNvCxnSpPr>
          <p:nvPr/>
        </p:nvCxnSpPr>
        <p:spPr>
          <a:xfrm>
            <a:off x="1779840" y="2965640"/>
            <a:ext cx="722412" cy="872"/>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DA500E7F-C65B-4B66-9677-144F8ED8279E}"/>
              </a:ext>
            </a:extLst>
          </p:cNvPr>
          <p:cNvCxnSpPr>
            <a:cxnSpLocks/>
            <a:stCxn id="2" idx="3"/>
            <a:endCxn id="50" idx="1"/>
          </p:cNvCxnSpPr>
          <p:nvPr/>
        </p:nvCxnSpPr>
        <p:spPr>
          <a:xfrm>
            <a:off x="1779840" y="2965640"/>
            <a:ext cx="722412" cy="32794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nector: Elbow 106">
            <a:extLst>
              <a:ext uri="{FF2B5EF4-FFF2-40B4-BE49-F238E27FC236}">
                <a16:creationId xmlns:a16="http://schemas.microsoft.com/office/drawing/2014/main" id="{A32A9BB9-3E21-4DB9-8BE7-2598E40773AD}"/>
              </a:ext>
            </a:extLst>
          </p:cNvPr>
          <p:cNvCxnSpPr>
            <a:cxnSpLocks/>
            <a:stCxn id="48" idx="3"/>
            <a:endCxn id="14" idx="1"/>
          </p:cNvCxnSpPr>
          <p:nvPr/>
        </p:nvCxnSpPr>
        <p:spPr>
          <a:xfrm>
            <a:off x="3599465" y="2639444"/>
            <a:ext cx="581158" cy="1470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0" name="Rectangle 159">
            <a:extLst>
              <a:ext uri="{FF2B5EF4-FFF2-40B4-BE49-F238E27FC236}">
                <a16:creationId xmlns:a16="http://schemas.microsoft.com/office/drawing/2014/main" id="{382AC593-5727-4ABD-BA5D-4925DF888268}"/>
              </a:ext>
            </a:extLst>
          </p:cNvPr>
          <p:cNvSpPr/>
          <p:nvPr/>
        </p:nvSpPr>
        <p:spPr>
          <a:xfrm>
            <a:off x="9239638" y="1321580"/>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INDUSTRIA</a:t>
            </a:r>
          </a:p>
        </p:txBody>
      </p:sp>
      <p:cxnSp>
        <p:nvCxnSpPr>
          <p:cNvPr id="161" name="Connector: Elbow 160">
            <a:extLst>
              <a:ext uri="{FF2B5EF4-FFF2-40B4-BE49-F238E27FC236}">
                <a16:creationId xmlns:a16="http://schemas.microsoft.com/office/drawing/2014/main" id="{90CC6739-3960-4F43-9CE2-E5E7E460FCD6}"/>
              </a:ext>
            </a:extLst>
          </p:cNvPr>
          <p:cNvCxnSpPr>
            <a:cxnSpLocks/>
            <a:stCxn id="20" idx="3"/>
            <a:endCxn id="160" idx="1"/>
          </p:cNvCxnSpPr>
          <p:nvPr/>
        </p:nvCxnSpPr>
        <p:spPr>
          <a:xfrm flipV="1">
            <a:off x="8102949" y="1501580"/>
            <a:ext cx="1136689" cy="630795"/>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Connector: Elbow 161">
            <a:extLst>
              <a:ext uri="{FF2B5EF4-FFF2-40B4-BE49-F238E27FC236}">
                <a16:creationId xmlns:a16="http://schemas.microsoft.com/office/drawing/2014/main" id="{F8602DAE-20E4-4218-8D9D-214D59FC35E1}"/>
              </a:ext>
            </a:extLst>
          </p:cNvPr>
          <p:cNvCxnSpPr>
            <a:cxnSpLocks/>
            <a:stCxn id="20" idx="3"/>
            <a:endCxn id="165" idx="1"/>
          </p:cNvCxnSpPr>
          <p:nvPr/>
        </p:nvCxnSpPr>
        <p:spPr>
          <a:xfrm>
            <a:off x="8102949" y="2132375"/>
            <a:ext cx="1136689" cy="545931"/>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3" name="Rectangle 162">
            <a:extLst>
              <a:ext uri="{FF2B5EF4-FFF2-40B4-BE49-F238E27FC236}">
                <a16:creationId xmlns:a16="http://schemas.microsoft.com/office/drawing/2014/main" id="{BDA25AEC-9523-4BFE-A01E-AA81313A9418}"/>
              </a:ext>
            </a:extLst>
          </p:cNvPr>
          <p:cNvSpPr/>
          <p:nvPr/>
        </p:nvSpPr>
        <p:spPr>
          <a:xfrm>
            <a:off x="9239638" y="1713822"/>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COMERCIO</a:t>
            </a:r>
          </a:p>
        </p:txBody>
      </p:sp>
      <p:sp>
        <p:nvSpPr>
          <p:cNvPr id="164" name="Rectangle 163">
            <a:extLst>
              <a:ext uri="{FF2B5EF4-FFF2-40B4-BE49-F238E27FC236}">
                <a16:creationId xmlns:a16="http://schemas.microsoft.com/office/drawing/2014/main" id="{774764FC-51B7-441D-9397-996B0337089A}"/>
              </a:ext>
            </a:extLst>
          </p:cNvPr>
          <p:cNvSpPr/>
          <p:nvPr/>
        </p:nvSpPr>
        <p:spPr>
          <a:xfrm>
            <a:off x="9239638" y="2106064"/>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HOGARES</a:t>
            </a:r>
          </a:p>
        </p:txBody>
      </p:sp>
      <p:sp>
        <p:nvSpPr>
          <p:cNvPr id="165" name="Rectangle 164">
            <a:extLst>
              <a:ext uri="{FF2B5EF4-FFF2-40B4-BE49-F238E27FC236}">
                <a16:creationId xmlns:a16="http://schemas.microsoft.com/office/drawing/2014/main" id="{2A1DD2E8-5715-43B2-A3FE-4BC23032D402}"/>
              </a:ext>
            </a:extLst>
          </p:cNvPr>
          <p:cNvSpPr/>
          <p:nvPr/>
        </p:nvSpPr>
        <p:spPr>
          <a:xfrm>
            <a:off x="9239638" y="2498306"/>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TRANSPORTE</a:t>
            </a:r>
          </a:p>
        </p:txBody>
      </p:sp>
      <p:sp>
        <p:nvSpPr>
          <p:cNvPr id="181" name="Rectangle 180">
            <a:extLst>
              <a:ext uri="{FF2B5EF4-FFF2-40B4-BE49-F238E27FC236}">
                <a16:creationId xmlns:a16="http://schemas.microsoft.com/office/drawing/2014/main" id="{4C12A3E2-BC20-41AD-BAF6-DF0DEDB61189}"/>
              </a:ext>
            </a:extLst>
          </p:cNvPr>
          <p:cNvSpPr/>
          <p:nvPr/>
        </p:nvSpPr>
        <p:spPr>
          <a:xfrm>
            <a:off x="9239638" y="3810085"/>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HOGARES</a:t>
            </a:r>
          </a:p>
        </p:txBody>
      </p:sp>
      <p:sp>
        <p:nvSpPr>
          <p:cNvPr id="182" name="Rectangle 181">
            <a:extLst>
              <a:ext uri="{FF2B5EF4-FFF2-40B4-BE49-F238E27FC236}">
                <a16:creationId xmlns:a16="http://schemas.microsoft.com/office/drawing/2014/main" id="{2048BA11-D5BC-4510-9495-F21054AE53DA}"/>
              </a:ext>
            </a:extLst>
          </p:cNvPr>
          <p:cNvSpPr/>
          <p:nvPr/>
        </p:nvSpPr>
        <p:spPr>
          <a:xfrm>
            <a:off x="9222858" y="4195422"/>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TRANSPORTE</a:t>
            </a:r>
          </a:p>
        </p:txBody>
      </p:sp>
      <p:sp>
        <p:nvSpPr>
          <p:cNvPr id="183" name="Rectangle 182">
            <a:extLst>
              <a:ext uri="{FF2B5EF4-FFF2-40B4-BE49-F238E27FC236}">
                <a16:creationId xmlns:a16="http://schemas.microsoft.com/office/drawing/2014/main" id="{DE77DA04-FE04-4BAC-9C16-E7C436B9FF61}"/>
              </a:ext>
            </a:extLst>
          </p:cNvPr>
          <p:cNvSpPr/>
          <p:nvPr/>
        </p:nvSpPr>
        <p:spPr>
          <a:xfrm>
            <a:off x="6610421" y="5567465"/>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ELECTRICIDAD *</a:t>
            </a:r>
          </a:p>
        </p:txBody>
      </p:sp>
      <p:sp>
        <p:nvSpPr>
          <p:cNvPr id="184" name="Rectangle 183">
            <a:extLst>
              <a:ext uri="{FF2B5EF4-FFF2-40B4-BE49-F238E27FC236}">
                <a16:creationId xmlns:a16="http://schemas.microsoft.com/office/drawing/2014/main" id="{DBF95216-FA9C-4034-BE2E-EBA52CA84BC6}"/>
              </a:ext>
            </a:extLst>
          </p:cNvPr>
          <p:cNvSpPr/>
          <p:nvPr/>
        </p:nvSpPr>
        <p:spPr>
          <a:xfrm>
            <a:off x="6622388" y="5992840"/>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COMBUSTIBLE *</a:t>
            </a:r>
          </a:p>
        </p:txBody>
      </p:sp>
      <p:cxnSp>
        <p:nvCxnSpPr>
          <p:cNvPr id="185" name="Connector: Elbow 184">
            <a:extLst>
              <a:ext uri="{FF2B5EF4-FFF2-40B4-BE49-F238E27FC236}">
                <a16:creationId xmlns:a16="http://schemas.microsoft.com/office/drawing/2014/main" id="{8D4B2B0D-0DB7-4CCB-9A3E-A436BB15F58D}"/>
              </a:ext>
            </a:extLst>
          </p:cNvPr>
          <p:cNvCxnSpPr>
            <a:cxnSpLocks/>
            <a:stCxn id="17" idx="3"/>
            <a:endCxn id="183" idx="1"/>
          </p:cNvCxnSpPr>
          <p:nvPr/>
        </p:nvCxnSpPr>
        <p:spPr>
          <a:xfrm flipV="1">
            <a:off x="5819040" y="5747465"/>
            <a:ext cx="791381" cy="11542"/>
          </a:xfrm>
          <a:prstGeom prst="bentConnector3">
            <a:avLst>
              <a:gd name="adj1" fmla="val 50000"/>
            </a:avLst>
          </a:prstGeom>
          <a:ln w="38100">
            <a:solidFill>
              <a:srgbClr val="7AB80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Connector: Elbow 187">
            <a:extLst>
              <a:ext uri="{FF2B5EF4-FFF2-40B4-BE49-F238E27FC236}">
                <a16:creationId xmlns:a16="http://schemas.microsoft.com/office/drawing/2014/main" id="{D92E7384-2ABB-452F-B757-7AA11AE246C7}"/>
              </a:ext>
            </a:extLst>
          </p:cNvPr>
          <p:cNvCxnSpPr>
            <a:cxnSpLocks/>
            <a:stCxn id="17" idx="3"/>
            <a:endCxn id="184" idx="1"/>
          </p:cNvCxnSpPr>
          <p:nvPr/>
        </p:nvCxnSpPr>
        <p:spPr>
          <a:xfrm>
            <a:off x="5819040" y="5759007"/>
            <a:ext cx="803348" cy="413833"/>
          </a:xfrm>
          <a:prstGeom prst="bentConnector3">
            <a:avLst>
              <a:gd name="adj1" fmla="val 50000"/>
            </a:avLst>
          </a:prstGeom>
          <a:ln w="38100">
            <a:solidFill>
              <a:srgbClr val="7AB800"/>
            </a:solidFill>
            <a:tailEnd type="triangle"/>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8BF165E4-C077-4F45-BE83-D2B295F831C6}"/>
              </a:ext>
            </a:extLst>
          </p:cNvPr>
          <p:cNvSpPr/>
          <p:nvPr/>
        </p:nvSpPr>
        <p:spPr>
          <a:xfrm>
            <a:off x="6555681" y="4274444"/>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COMBUSTIBLE *</a:t>
            </a:r>
          </a:p>
        </p:txBody>
      </p:sp>
      <p:cxnSp>
        <p:nvCxnSpPr>
          <p:cNvPr id="196" name="Connector: Elbow 195">
            <a:extLst>
              <a:ext uri="{FF2B5EF4-FFF2-40B4-BE49-F238E27FC236}">
                <a16:creationId xmlns:a16="http://schemas.microsoft.com/office/drawing/2014/main" id="{7CADC89D-2E47-4D4D-A11D-7D85FB106E4E}"/>
              </a:ext>
            </a:extLst>
          </p:cNvPr>
          <p:cNvCxnSpPr>
            <a:cxnSpLocks/>
            <a:stCxn id="58" idx="2"/>
            <a:endCxn id="195" idx="1"/>
          </p:cNvCxnSpPr>
          <p:nvPr/>
        </p:nvCxnSpPr>
        <p:spPr>
          <a:xfrm rot="5400000" flipH="1" flipV="1">
            <a:off x="4672145" y="2704592"/>
            <a:ext cx="133683" cy="3633387"/>
          </a:xfrm>
          <a:prstGeom prst="bentConnector4">
            <a:avLst>
              <a:gd name="adj1" fmla="val -50909"/>
              <a:gd name="adj2" fmla="val 50633"/>
            </a:avLst>
          </a:prstGeom>
          <a:ln w="38100">
            <a:solidFill>
              <a:srgbClr val="7AB800"/>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Connector: Elbow 202">
            <a:extLst>
              <a:ext uri="{FF2B5EF4-FFF2-40B4-BE49-F238E27FC236}">
                <a16:creationId xmlns:a16="http://schemas.microsoft.com/office/drawing/2014/main" id="{6228523E-6378-4B53-937F-04D3A70407AA}"/>
              </a:ext>
            </a:extLst>
          </p:cNvPr>
          <p:cNvCxnSpPr>
            <a:cxnSpLocks/>
            <a:stCxn id="20" idx="3"/>
            <a:endCxn id="163" idx="1"/>
          </p:cNvCxnSpPr>
          <p:nvPr/>
        </p:nvCxnSpPr>
        <p:spPr>
          <a:xfrm flipV="1">
            <a:off x="8102949" y="1893822"/>
            <a:ext cx="1136689" cy="238553"/>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Connector: Elbow 206">
            <a:extLst>
              <a:ext uri="{FF2B5EF4-FFF2-40B4-BE49-F238E27FC236}">
                <a16:creationId xmlns:a16="http://schemas.microsoft.com/office/drawing/2014/main" id="{C0D2F81F-89A8-4D23-8FA0-2067F47999F4}"/>
              </a:ext>
            </a:extLst>
          </p:cNvPr>
          <p:cNvCxnSpPr>
            <a:cxnSpLocks/>
            <a:stCxn id="20" idx="3"/>
            <a:endCxn id="164" idx="1"/>
          </p:cNvCxnSpPr>
          <p:nvPr/>
        </p:nvCxnSpPr>
        <p:spPr>
          <a:xfrm>
            <a:off x="8102949" y="2132375"/>
            <a:ext cx="1136689" cy="153689"/>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Connector: Elbow 227">
            <a:extLst>
              <a:ext uri="{FF2B5EF4-FFF2-40B4-BE49-F238E27FC236}">
                <a16:creationId xmlns:a16="http://schemas.microsoft.com/office/drawing/2014/main" id="{4B127725-F4E9-416B-BD55-ED2CBAC0A08A}"/>
              </a:ext>
            </a:extLst>
          </p:cNvPr>
          <p:cNvCxnSpPr>
            <a:cxnSpLocks/>
            <a:stCxn id="22" idx="3"/>
            <a:endCxn id="182" idx="1"/>
          </p:cNvCxnSpPr>
          <p:nvPr/>
        </p:nvCxnSpPr>
        <p:spPr>
          <a:xfrm>
            <a:off x="8120707" y="3707582"/>
            <a:ext cx="1102151" cy="667840"/>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9" name="Rectangle 248">
            <a:extLst>
              <a:ext uri="{FF2B5EF4-FFF2-40B4-BE49-F238E27FC236}">
                <a16:creationId xmlns:a16="http://schemas.microsoft.com/office/drawing/2014/main" id="{39EDD43E-353A-4562-A172-B64CED0C0087}"/>
              </a:ext>
            </a:extLst>
          </p:cNvPr>
          <p:cNvSpPr/>
          <p:nvPr/>
        </p:nvSpPr>
        <p:spPr>
          <a:xfrm>
            <a:off x="9266123" y="4763939"/>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INDUSTRIA</a:t>
            </a:r>
          </a:p>
        </p:txBody>
      </p:sp>
      <p:sp>
        <p:nvSpPr>
          <p:cNvPr id="250" name="Rectangle 249">
            <a:extLst>
              <a:ext uri="{FF2B5EF4-FFF2-40B4-BE49-F238E27FC236}">
                <a16:creationId xmlns:a16="http://schemas.microsoft.com/office/drawing/2014/main" id="{1F1D0C19-9558-4668-8047-5677C40F38D4}"/>
              </a:ext>
            </a:extLst>
          </p:cNvPr>
          <p:cNvSpPr/>
          <p:nvPr/>
        </p:nvSpPr>
        <p:spPr>
          <a:xfrm>
            <a:off x="9266123" y="5151011"/>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COMERCIO</a:t>
            </a:r>
          </a:p>
        </p:txBody>
      </p:sp>
      <p:cxnSp>
        <p:nvCxnSpPr>
          <p:cNvPr id="251" name="Connector: Elbow 250">
            <a:extLst>
              <a:ext uri="{FF2B5EF4-FFF2-40B4-BE49-F238E27FC236}">
                <a16:creationId xmlns:a16="http://schemas.microsoft.com/office/drawing/2014/main" id="{64A8743F-D736-42D2-8F8D-A64447235D51}"/>
              </a:ext>
            </a:extLst>
          </p:cNvPr>
          <p:cNvCxnSpPr>
            <a:cxnSpLocks/>
            <a:stCxn id="23" idx="3"/>
            <a:endCxn id="250" idx="1"/>
          </p:cNvCxnSpPr>
          <p:nvPr/>
        </p:nvCxnSpPr>
        <p:spPr>
          <a:xfrm>
            <a:off x="8159875" y="5277542"/>
            <a:ext cx="1106248" cy="53469"/>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Connector: Elbow 251">
            <a:extLst>
              <a:ext uri="{FF2B5EF4-FFF2-40B4-BE49-F238E27FC236}">
                <a16:creationId xmlns:a16="http://schemas.microsoft.com/office/drawing/2014/main" id="{7F047B3D-9121-445C-86CF-E25F60D7B931}"/>
              </a:ext>
            </a:extLst>
          </p:cNvPr>
          <p:cNvCxnSpPr>
            <a:cxnSpLocks/>
            <a:stCxn id="23" idx="3"/>
            <a:endCxn id="249" idx="1"/>
          </p:cNvCxnSpPr>
          <p:nvPr/>
        </p:nvCxnSpPr>
        <p:spPr>
          <a:xfrm flipV="1">
            <a:off x="8159875" y="4943939"/>
            <a:ext cx="1106248" cy="333603"/>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95E3D698-931C-4D17-9509-AF6C6E330F91}"/>
              </a:ext>
            </a:extLst>
          </p:cNvPr>
          <p:cNvSpPr/>
          <p:nvPr/>
        </p:nvSpPr>
        <p:spPr>
          <a:xfrm>
            <a:off x="9266123" y="5560166"/>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HOGARES</a:t>
            </a:r>
          </a:p>
        </p:txBody>
      </p:sp>
      <p:sp>
        <p:nvSpPr>
          <p:cNvPr id="254" name="Rectangle 253">
            <a:extLst>
              <a:ext uri="{FF2B5EF4-FFF2-40B4-BE49-F238E27FC236}">
                <a16:creationId xmlns:a16="http://schemas.microsoft.com/office/drawing/2014/main" id="{CFBFB1BB-D966-4E29-8C64-4E601FAF0E31}"/>
              </a:ext>
            </a:extLst>
          </p:cNvPr>
          <p:cNvSpPr/>
          <p:nvPr/>
        </p:nvSpPr>
        <p:spPr>
          <a:xfrm>
            <a:off x="9266123" y="5940715"/>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TRANSPORTE</a:t>
            </a:r>
          </a:p>
        </p:txBody>
      </p:sp>
      <p:sp>
        <p:nvSpPr>
          <p:cNvPr id="258" name="Arrow: Right 257">
            <a:extLst>
              <a:ext uri="{FF2B5EF4-FFF2-40B4-BE49-F238E27FC236}">
                <a16:creationId xmlns:a16="http://schemas.microsoft.com/office/drawing/2014/main" id="{E38EFB4C-D1FE-421D-979F-0203C69F2969}"/>
              </a:ext>
            </a:extLst>
          </p:cNvPr>
          <p:cNvSpPr/>
          <p:nvPr/>
        </p:nvSpPr>
        <p:spPr>
          <a:xfrm>
            <a:off x="2800753" y="5444466"/>
            <a:ext cx="439742" cy="261380"/>
          </a:xfrm>
          <a:prstGeom prst="righ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260" name="Connector: Elbow 259">
            <a:extLst>
              <a:ext uri="{FF2B5EF4-FFF2-40B4-BE49-F238E27FC236}">
                <a16:creationId xmlns:a16="http://schemas.microsoft.com/office/drawing/2014/main" id="{EEEA72EE-FD8A-4F05-B4FB-EE97C1C8B2F5}"/>
              </a:ext>
            </a:extLst>
          </p:cNvPr>
          <p:cNvCxnSpPr>
            <a:cxnSpLocks/>
            <a:stCxn id="23" idx="3"/>
            <a:endCxn id="253" idx="1"/>
          </p:cNvCxnSpPr>
          <p:nvPr/>
        </p:nvCxnSpPr>
        <p:spPr>
          <a:xfrm>
            <a:off x="8159875" y="5277542"/>
            <a:ext cx="1106248" cy="462624"/>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Connector: Elbow 262">
            <a:extLst>
              <a:ext uri="{FF2B5EF4-FFF2-40B4-BE49-F238E27FC236}">
                <a16:creationId xmlns:a16="http://schemas.microsoft.com/office/drawing/2014/main" id="{6B794C43-154D-4EF9-8814-5F6F1BDC256C}"/>
              </a:ext>
            </a:extLst>
          </p:cNvPr>
          <p:cNvCxnSpPr>
            <a:cxnSpLocks/>
            <a:stCxn id="23" idx="3"/>
            <a:endCxn id="254" idx="1"/>
          </p:cNvCxnSpPr>
          <p:nvPr/>
        </p:nvCxnSpPr>
        <p:spPr>
          <a:xfrm>
            <a:off x="8159875" y="5277542"/>
            <a:ext cx="1106248" cy="843173"/>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Connector: Elbow 265">
            <a:extLst>
              <a:ext uri="{FF2B5EF4-FFF2-40B4-BE49-F238E27FC236}">
                <a16:creationId xmlns:a16="http://schemas.microsoft.com/office/drawing/2014/main" id="{82A044EE-E264-4310-B435-0B425E5A4137}"/>
              </a:ext>
            </a:extLst>
          </p:cNvPr>
          <p:cNvCxnSpPr>
            <a:cxnSpLocks/>
            <a:stCxn id="183" idx="3"/>
            <a:endCxn id="250" idx="1"/>
          </p:cNvCxnSpPr>
          <p:nvPr/>
        </p:nvCxnSpPr>
        <p:spPr>
          <a:xfrm flipV="1">
            <a:off x="8157689" y="5331011"/>
            <a:ext cx="1108434" cy="416454"/>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Connector: Elbow 268">
            <a:extLst>
              <a:ext uri="{FF2B5EF4-FFF2-40B4-BE49-F238E27FC236}">
                <a16:creationId xmlns:a16="http://schemas.microsoft.com/office/drawing/2014/main" id="{6F9EB894-B747-4F76-820D-04BEBC2D1693}"/>
              </a:ext>
            </a:extLst>
          </p:cNvPr>
          <p:cNvCxnSpPr>
            <a:cxnSpLocks/>
            <a:stCxn id="184" idx="3"/>
            <a:endCxn id="254" idx="2"/>
          </p:cNvCxnSpPr>
          <p:nvPr/>
        </p:nvCxnSpPr>
        <p:spPr>
          <a:xfrm>
            <a:off x="8169656" y="6172840"/>
            <a:ext cx="1870101" cy="127875"/>
          </a:xfrm>
          <a:prstGeom prst="bentConnector4">
            <a:avLst>
              <a:gd name="adj1" fmla="val 25583"/>
              <a:gd name="adj2" fmla="val 20780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62B0F0CA-952D-4163-883F-D83FEB705E4D}"/>
              </a:ext>
            </a:extLst>
          </p:cNvPr>
          <p:cNvSpPr txBox="1"/>
          <p:nvPr/>
        </p:nvSpPr>
        <p:spPr>
          <a:xfrm>
            <a:off x="2306319" y="6342380"/>
            <a:ext cx="1122230" cy="276999"/>
          </a:xfrm>
          <a:prstGeom prst="rect">
            <a:avLst/>
          </a:prstGeom>
          <a:noFill/>
        </p:spPr>
        <p:txBody>
          <a:bodyPr wrap="none" rtlCol="0">
            <a:spAutoFit/>
          </a:bodyPr>
          <a:lstStyle/>
          <a:p>
            <a:r>
              <a:rPr lang="es-MX" sz="1200" b="1" dirty="0"/>
              <a:t>EXTRACCION *</a:t>
            </a:r>
          </a:p>
        </p:txBody>
      </p:sp>
      <p:sp>
        <p:nvSpPr>
          <p:cNvPr id="280" name="TextBox 279">
            <a:extLst>
              <a:ext uri="{FF2B5EF4-FFF2-40B4-BE49-F238E27FC236}">
                <a16:creationId xmlns:a16="http://schemas.microsoft.com/office/drawing/2014/main" id="{73819121-2681-458E-BF47-B52FDAA9F62E}"/>
              </a:ext>
            </a:extLst>
          </p:cNvPr>
          <p:cNvSpPr txBox="1"/>
          <p:nvPr/>
        </p:nvSpPr>
        <p:spPr>
          <a:xfrm>
            <a:off x="4353814" y="6364437"/>
            <a:ext cx="1328184" cy="276999"/>
          </a:xfrm>
          <a:prstGeom prst="rect">
            <a:avLst/>
          </a:prstGeom>
          <a:noFill/>
        </p:spPr>
        <p:txBody>
          <a:bodyPr wrap="none" rtlCol="0">
            <a:spAutoFit/>
          </a:bodyPr>
          <a:lstStyle/>
          <a:p>
            <a:r>
              <a:rPr lang="es-MX" sz="1200" b="1" dirty="0"/>
              <a:t>CONSTRUCCION *</a:t>
            </a:r>
          </a:p>
        </p:txBody>
      </p:sp>
      <p:sp>
        <p:nvSpPr>
          <p:cNvPr id="282" name="TextBox 281">
            <a:extLst>
              <a:ext uri="{FF2B5EF4-FFF2-40B4-BE49-F238E27FC236}">
                <a16:creationId xmlns:a16="http://schemas.microsoft.com/office/drawing/2014/main" id="{3EAE95CD-1A3A-419F-8C1D-61F1F65FD0CB}"/>
              </a:ext>
            </a:extLst>
          </p:cNvPr>
          <p:cNvSpPr txBox="1"/>
          <p:nvPr/>
        </p:nvSpPr>
        <p:spPr>
          <a:xfrm>
            <a:off x="6783612" y="6382477"/>
            <a:ext cx="1468928" cy="276999"/>
          </a:xfrm>
          <a:prstGeom prst="rect">
            <a:avLst/>
          </a:prstGeom>
          <a:noFill/>
        </p:spPr>
        <p:txBody>
          <a:bodyPr wrap="none" rtlCol="0">
            <a:spAutoFit/>
          </a:bodyPr>
          <a:lstStyle/>
          <a:p>
            <a:r>
              <a:rPr lang="es-MX" sz="1200" b="1" dirty="0"/>
              <a:t>TRANFORMACION *</a:t>
            </a:r>
          </a:p>
        </p:txBody>
      </p:sp>
      <p:sp>
        <p:nvSpPr>
          <p:cNvPr id="285" name="TextBox 284">
            <a:extLst>
              <a:ext uri="{FF2B5EF4-FFF2-40B4-BE49-F238E27FC236}">
                <a16:creationId xmlns:a16="http://schemas.microsoft.com/office/drawing/2014/main" id="{3331E45D-3F16-43C9-B9D3-6AFB530492E6}"/>
              </a:ext>
            </a:extLst>
          </p:cNvPr>
          <p:cNvSpPr txBox="1"/>
          <p:nvPr/>
        </p:nvSpPr>
        <p:spPr>
          <a:xfrm>
            <a:off x="10197814" y="6321264"/>
            <a:ext cx="497252" cy="276999"/>
          </a:xfrm>
          <a:prstGeom prst="rect">
            <a:avLst/>
          </a:prstGeom>
          <a:noFill/>
        </p:spPr>
        <p:txBody>
          <a:bodyPr wrap="none" rtlCol="0">
            <a:spAutoFit/>
          </a:bodyPr>
          <a:lstStyle/>
          <a:p>
            <a:r>
              <a:rPr lang="es-MX" sz="1200" b="1" dirty="0"/>
              <a:t>USO </a:t>
            </a:r>
          </a:p>
        </p:txBody>
      </p:sp>
      <p:sp>
        <p:nvSpPr>
          <p:cNvPr id="5" name="TextBox 4">
            <a:extLst>
              <a:ext uri="{FF2B5EF4-FFF2-40B4-BE49-F238E27FC236}">
                <a16:creationId xmlns:a16="http://schemas.microsoft.com/office/drawing/2014/main" id="{F1E382D3-1AEE-4DD6-8BA3-69CAE7A30ED6}"/>
              </a:ext>
            </a:extLst>
          </p:cNvPr>
          <p:cNvSpPr txBox="1"/>
          <p:nvPr/>
        </p:nvSpPr>
        <p:spPr>
          <a:xfrm>
            <a:off x="10903479" y="6176184"/>
            <a:ext cx="1043876" cy="415498"/>
          </a:xfrm>
          <a:prstGeom prst="rect">
            <a:avLst/>
          </a:prstGeom>
          <a:noFill/>
        </p:spPr>
        <p:txBody>
          <a:bodyPr wrap="none" rtlCol="0">
            <a:spAutoFit/>
          </a:bodyPr>
          <a:lstStyle/>
          <a:p>
            <a:r>
              <a:rPr lang="es-MX" sz="700" dirty="0"/>
              <a:t>FUENTE:</a:t>
            </a:r>
          </a:p>
          <a:p>
            <a:r>
              <a:rPr lang="es-MX" sz="700" dirty="0"/>
              <a:t>GRUPO CARAIVA</a:t>
            </a:r>
          </a:p>
          <a:p>
            <a:r>
              <a:rPr lang="es-MX" sz="700" dirty="0"/>
              <a:t>LEON &amp; Pech Architects</a:t>
            </a:r>
          </a:p>
        </p:txBody>
      </p:sp>
      <p:sp>
        <p:nvSpPr>
          <p:cNvPr id="84" name="Rectangle 83">
            <a:extLst>
              <a:ext uri="{FF2B5EF4-FFF2-40B4-BE49-F238E27FC236}">
                <a16:creationId xmlns:a16="http://schemas.microsoft.com/office/drawing/2014/main" id="{B555993A-62CA-4023-AC48-C6989CC16B05}"/>
              </a:ext>
            </a:extLst>
          </p:cNvPr>
          <p:cNvSpPr/>
          <p:nvPr/>
        </p:nvSpPr>
        <p:spPr>
          <a:xfrm>
            <a:off x="2373687" y="4715821"/>
            <a:ext cx="1097213"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MINERALES *</a:t>
            </a:r>
          </a:p>
        </p:txBody>
      </p:sp>
      <p:cxnSp>
        <p:nvCxnSpPr>
          <p:cNvPr id="85" name="Connector: Elbow 84">
            <a:extLst>
              <a:ext uri="{FF2B5EF4-FFF2-40B4-BE49-F238E27FC236}">
                <a16:creationId xmlns:a16="http://schemas.microsoft.com/office/drawing/2014/main" id="{40C226C9-DB9A-4FA4-87B9-FD2B36A8A3D8}"/>
              </a:ext>
            </a:extLst>
          </p:cNvPr>
          <p:cNvCxnSpPr>
            <a:cxnSpLocks/>
            <a:stCxn id="54" idx="3"/>
            <a:endCxn id="84" idx="1"/>
          </p:cNvCxnSpPr>
          <p:nvPr/>
        </p:nvCxnSpPr>
        <p:spPr>
          <a:xfrm flipV="1">
            <a:off x="1824637" y="4854321"/>
            <a:ext cx="549050" cy="26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21DFA0EE-D02D-42FE-9216-6F111E27A8DF}"/>
              </a:ext>
            </a:extLst>
          </p:cNvPr>
          <p:cNvCxnSpPr>
            <a:cxnSpLocks/>
            <a:stCxn id="84" idx="3"/>
            <a:endCxn id="16" idx="2"/>
          </p:cNvCxnSpPr>
          <p:nvPr/>
        </p:nvCxnSpPr>
        <p:spPr>
          <a:xfrm flipV="1">
            <a:off x="3470900" y="4146815"/>
            <a:ext cx="1596772" cy="707506"/>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350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050A654-BC04-474D-A5EA-DAABB575E6B8}"/>
              </a:ext>
            </a:extLst>
          </p:cNvPr>
          <p:cNvSpPr>
            <a:spLocks noChangeArrowheads="1"/>
          </p:cNvSpPr>
          <p:nvPr/>
        </p:nvSpPr>
        <p:spPr bwMode="auto">
          <a:xfrm>
            <a:off x="0" y="285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13" name="TextBox 12">
            <a:extLst>
              <a:ext uri="{FF2B5EF4-FFF2-40B4-BE49-F238E27FC236}">
                <a16:creationId xmlns:a16="http://schemas.microsoft.com/office/drawing/2014/main" id="{1913738E-E307-4EAD-8A0D-B042C4F1DAB3}"/>
              </a:ext>
            </a:extLst>
          </p:cNvPr>
          <p:cNvSpPr txBox="1"/>
          <p:nvPr/>
        </p:nvSpPr>
        <p:spPr>
          <a:xfrm>
            <a:off x="9353272" y="6644056"/>
            <a:ext cx="2630848" cy="200055"/>
          </a:xfrm>
          <a:prstGeom prst="rect">
            <a:avLst/>
          </a:prstGeom>
          <a:noFill/>
        </p:spPr>
        <p:txBody>
          <a:bodyPr wrap="none" rtlCol="0">
            <a:spAutoFit/>
          </a:bodyPr>
          <a:lstStyle/>
          <a:p>
            <a:r>
              <a:rPr lang="es-MX" sz="700" dirty="0">
                <a:solidFill>
                  <a:schemeClr val="bg1"/>
                </a:solidFill>
              </a:rPr>
              <a:t>FUENTE :Recopilación y Análisis de Caraiva. Leon &amp; Pech Architects</a:t>
            </a:r>
          </a:p>
        </p:txBody>
      </p:sp>
      <p:sp>
        <p:nvSpPr>
          <p:cNvPr id="25" name="TextBox 24">
            <a:extLst>
              <a:ext uri="{FF2B5EF4-FFF2-40B4-BE49-F238E27FC236}">
                <a16:creationId xmlns:a16="http://schemas.microsoft.com/office/drawing/2014/main" id="{E6323ED9-CF58-473C-8F1E-8EE8EE3D17E2}"/>
              </a:ext>
            </a:extLst>
          </p:cNvPr>
          <p:cNvSpPr txBox="1"/>
          <p:nvPr/>
        </p:nvSpPr>
        <p:spPr>
          <a:xfrm>
            <a:off x="1279113" y="123252"/>
            <a:ext cx="11201400" cy="523220"/>
          </a:xfrm>
          <a:prstGeom prst="rect">
            <a:avLst/>
          </a:prstGeom>
          <a:noFill/>
        </p:spPr>
        <p:txBody>
          <a:bodyPr wrap="square">
            <a:spAutoFit/>
          </a:bodyPr>
          <a:lstStyle/>
          <a:p>
            <a:r>
              <a:rPr lang="es-MX" sz="2800" b="1" dirty="0">
                <a:solidFill>
                  <a:schemeClr val="bg1"/>
                </a:solidFill>
                <a:latin typeface="Tahoma" panose="020B0604030504040204" pitchFamily="34" charset="0"/>
              </a:rPr>
              <a:t>CONCLUSION</a:t>
            </a:r>
            <a:endParaRPr lang="es-MX" sz="2800" b="1" dirty="0">
              <a:solidFill>
                <a:schemeClr val="bg1"/>
              </a:solidFill>
            </a:endParaRPr>
          </a:p>
        </p:txBody>
      </p:sp>
      <p:sp>
        <p:nvSpPr>
          <p:cNvPr id="11" name="TextBox 10">
            <a:extLst>
              <a:ext uri="{FF2B5EF4-FFF2-40B4-BE49-F238E27FC236}">
                <a16:creationId xmlns:a16="http://schemas.microsoft.com/office/drawing/2014/main" id="{ECF95A91-8BD7-4BE5-91DA-C0C4AA7EA73E}"/>
              </a:ext>
            </a:extLst>
          </p:cNvPr>
          <p:cNvSpPr txBox="1"/>
          <p:nvPr/>
        </p:nvSpPr>
        <p:spPr>
          <a:xfrm>
            <a:off x="604369" y="1751591"/>
            <a:ext cx="3899967" cy="3970318"/>
          </a:xfrm>
          <a:prstGeom prst="rect">
            <a:avLst/>
          </a:prstGeom>
          <a:noFill/>
        </p:spPr>
        <p:txBody>
          <a:bodyPr wrap="square">
            <a:spAutoFit/>
          </a:bodyPr>
          <a:lstStyle/>
          <a:p>
            <a:pPr algn="just"/>
            <a:r>
              <a:rPr lang="es-MX" sz="1400" dirty="0">
                <a:effectLst/>
                <a:latin typeface="Tahoma" panose="020B0604030504040204" pitchFamily="34" charset="0"/>
                <a:ea typeface="Tahoma" panose="020B0604030504040204" pitchFamily="34" charset="0"/>
              </a:rPr>
              <a:t>El 5 de febrero del 2020, a 22 días a que entrara la pandemia en forma desgarradora en nuestro país; se perdió una propuesta de ley en el purgatorio legislativo, y que hoy podría tomar relevancia para ser retomada, en vez de perder el tiempo en cambiar a la constitución, mejor discutamos a esta para tener un plan de largo plazo.</a:t>
            </a:r>
          </a:p>
          <a:p>
            <a:pPr algn="just"/>
            <a:r>
              <a:rPr lang="es-MX" sz="1400" b="0" dirty="0">
                <a:effectLst/>
                <a:latin typeface="Tahoma" panose="020B0604030504040204" pitchFamily="34" charset="0"/>
                <a:ea typeface="Tahoma" panose="020B0604030504040204" pitchFamily="34" charset="0"/>
              </a:rPr>
              <a:t> </a:t>
            </a:r>
            <a:endParaRPr lang="es-MX" sz="1400" dirty="0">
              <a:effectLst/>
              <a:latin typeface="Tahoma" panose="020B0604030504040204" pitchFamily="34" charset="0"/>
              <a:ea typeface="Tahoma" panose="020B0604030504040204" pitchFamily="34" charset="0"/>
            </a:endParaRPr>
          </a:p>
          <a:p>
            <a:pPr algn="just"/>
            <a:r>
              <a:rPr lang="es-MX" sz="1400" b="1" dirty="0">
                <a:effectLst/>
                <a:latin typeface="Tahoma" panose="020B0604030504040204" pitchFamily="34" charset="0"/>
                <a:ea typeface="Tahoma" panose="020B0604030504040204" pitchFamily="34" charset="0"/>
              </a:rPr>
              <a:t>Esta ley es llamada PLANEACIÓN ENERGÉTICA PARA LA CONTINUIDAD HOMOGÉNEA, y que es nuestra epifanía :</a:t>
            </a:r>
          </a:p>
          <a:p>
            <a:pPr algn="just"/>
            <a:endParaRPr lang="es-MX" sz="1400" b="1" dirty="0">
              <a:latin typeface="Tahoma" panose="020B0604030504040204" pitchFamily="34" charset="0"/>
              <a:ea typeface="Tahoma" panose="020B0604030504040204" pitchFamily="34" charset="0"/>
            </a:endParaRPr>
          </a:p>
          <a:p>
            <a:pPr algn="just"/>
            <a:endParaRPr lang="es-MX" sz="1400" dirty="0">
              <a:effectLst/>
              <a:latin typeface="Tahoma" panose="020B0604030504040204" pitchFamily="34" charset="0"/>
              <a:ea typeface="Tahoma" panose="020B0604030504040204" pitchFamily="34" charset="0"/>
            </a:endParaRPr>
          </a:p>
          <a:p>
            <a:pPr algn="just"/>
            <a:r>
              <a:rPr lang="es-MX" sz="1400" u="sng" dirty="0">
                <a:solidFill>
                  <a:srgbClr val="0000FF"/>
                </a:solidFill>
                <a:effectLst/>
                <a:latin typeface="Tahoma" panose="020B0604030504040204" pitchFamily="34" charset="0"/>
                <a:ea typeface="Tahoma" panose="020B0604030504040204" pitchFamily="34" charset="0"/>
                <a:hlinkClick r:id="rId3"/>
              </a:rPr>
              <a:t>http://sil.gobernacion.gob.mx/Archivos/Documentos/2020/02/asun_3991742_20200205_1580938404.pdf</a:t>
            </a:r>
            <a:endParaRPr lang="es-MX" sz="1400" dirty="0">
              <a:effectLst/>
              <a:latin typeface="Tahoma" panose="020B0604030504040204" pitchFamily="34" charset="0"/>
              <a:ea typeface="Tahoma" panose="020B0604030504040204" pitchFamily="34" charset="0"/>
            </a:endParaRPr>
          </a:p>
          <a:p>
            <a:r>
              <a:rPr lang="es-MX" sz="1400" dirty="0">
                <a:effectLst/>
                <a:latin typeface="Tahoma" panose="020B0604030504040204" pitchFamily="34" charset="0"/>
                <a:ea typeface="Tahoma" panose="020B0604030504040204" pitchFamily="34" charset="0"/>
              </a:rPr>
              <a:t> </a:t>
            </a:r>
          </a:p>
        </p:txBody>
      </p:sp>
      <p:sp>
        <p:nvSpPr>
          <p:cNvPr id="8" name="TextBox 7">
            <a:extLst>
              <a:ext uri="{FF2B5EF4-FFF2-40B4-BE49-F238E27FC236}">
                <a16:creationId xmlns:a16="http://schemas.microsoft.com/office/drawing/2014/main" id="{5F8E651D-3921-4489-A6AA-D40AA4EB724D}"/>
              </a:ext>
            </a:extLst>
          </p:cNvPr>
          <p:cNvSpPr txBox="1"/>
          <p:nvPr/>
        </p:nvSpPr>
        <p:spPr>
          <a:xfrm>
            <a:off x="5430559" y="2408052"/>
            <a:ext cx="6240256" cy="2031325"/>
          </a:xfrm>
          <a:prstGeom prst="rect">
            <a:avLst/>
          </a:prstGeom>
          <a:noFill/>
        </p:spPr>
        <p:txBody>
          <a:bodyPr wrap="square">
            <a:spAutoFit/>
          </a:bodyPr>
          <a:lstStyle/>
          <a:p>
            <a:pPr marR="67945" lvl="0" algn="just"/>
            <a:r>
              <a:rPr lang="es-MX" sz="1800" dirty="0">
                <a:effectLst/>
                <a:latin typeface="Tahoma" panose="020B0604030504040204" pitchFamily="34" charset="0"/>
                <a:ea typeface="Tahoma" panose="020B0604030504040204" pitchFamily="34" charset="0"/>
              </a:rPr>
              <a:t>Hoy tenemos países con un plan de largo plazo con el objetivo de tener un crecimiento económico y estabilidad; en México al parecer no estamos entendiendo que se requieren planes transexenales en el sector energético que permitan detonar los ingresos derivados de los recursos naturales, así como dotar de estabilidad financiera a los proyectos de largo plazo.</a:t>
            </a:r>
            <a:endParaRPr lang="es-MX" sz="1400" dirty="0">
              <a:effectLst/>
              <a:latin typeface="Tahoma" panose="020B0604030504040204" pitchFamily="34" charset="0"/>
              <a:ea typeface="Tahoma" panose="020B0604030504040204" pitchFamily="34" charset="0"/>
            </a:endParaRPr>
          </a:p>
        </p:txBody>
      </p:sp>
      <p:sp>
        <p:nvSpPr>
          <p:cNvPr id="9" name="Left Brace 8">
            <a:extLst>
              <a:ext uri="{FF2B5EF4-FFF2-40B4-BE49-F238E27FC236}">
                <a16:creationId xmlns:a16="http://schemas.microsoft.com/office/drawing/2014/main" id="{DA1EE311-2FEF-4A5D-A55A-FCF6AC89892F}"/>
              </a:ext>
            </a:extLst>
          </p:cNvPr>
          <p:cNvSpPr/>
          <p:nvPr/>
        </p:nvSpPr>
        <p:spPr>
          <a:xfrm>
            <a:off x="4752320" y="1903813"/>
            <a:ext cx="559577" cy="3214603"/>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dirty="0"/>
          </a:p>
        </p:txBody>
      </p:sp>
    </p:spTree>
    <p:extLst>
      <p:ext uri="{BB962C8B-B14F-4D97-AF65-F5344CB8AC3E}">
        <p14:creationId xmlns:p14="http://schemas.microsoft.com/office/powerpoint/2010/main" val="3868661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F81287-03C5-4E07-BFB6-70D609A079C2}"/>
              </a:ext>
            </a:extLst>
          </p:cNvPr>
          <p:cNvSpPr txBox="1"/>
          <p:nvPr/>
        </p:nvSpPr>
        <p:spPr>
          <a:xfrm>
            <a:off x="9353272" y="6644056"/>
            <a:ext cx="2630848" cy="200055"/>
          </a:xfrm>
          <a:prstGeom prst="rect">
            <a:avLst/>
          </a:prstGeom>
          <a:noFill/>
        </p:spPr>
        <p:txBody>
          <a:bodyPr wrap="none" rtlCol="0">
            <a:spAutoFit/>
          </a:bodyPr>
          <a:lstStyle/>
          <a:p>
            <a:r>
              <a:rPr lang="es-MX" sz="700" dirty="0">
                <a:solidFill>
                  <a:schemeClr val="bg1"/>
                </a:solidFill>
              </a:rPr>
              <a:t>FUENTE :Recopilación y Análisis de Caraiva. Leon &amp; Pech Architects</a:t>
            </a:r>
          </a:p>
        </p:txBody>
      </p:sp>
      <p:sp>
        <p:nvSpPr>
          <p:cNvPr id="9" name="TextBox 8">
            <a:extLst>
              <a:ext uri="{FF2B5EF4-FFF2-40B4-BE49-F238E27FC236}">
                <a16:creationId xmlns:a16="http://schemas.microsoft.com/office/drawing/2014/main" id="{80F1C646-D2FA-4C9E-85B6-A13A2E052B8D}"/>
              </a:ext>
            </a:extLst>
          </p:cNvPr>
          <p:cNvSpPr txBox="1"/>
          <p:nvPr/>
        </p:nvSpPr>
        <p:spPr>
          <a:xfrm>
            <a:off x="264602" y="6638379"/>
            <a:ext cx="5981125" cy="307777"/>
          </a:xfrm>
          <a:prstGeom prst="rect">
            <a:avLst/>
          </a:prstGeom>
          <a:noFill/>
        </p:spPr>
        <p:txBody>
          <a:bodyPr wrap="none" rtlCol="0">
            <a:spAutoFit/>
          </a:bodyPr>
          <a:lstStyle/>
          <a:p>
            <a:r>
              <a:rPr lang="es-MX" sz="700">
                <a:solidFill>
                  <a:schemeClr val="bg1"/>
                </a:solidFill>
                <a:latin typeface="Tahoma" panose="020B0604030504040204" pitchFamily="34" charset="0"/>
                <a:ea typeface="Tahoma" panose="020B0604030504040204" pitchFamily="34" charset="0"/>
                <a:cs typeface="Tahoma" panose="020B0604030504040204" pitchFamily="34" charset="0"/>
              </a:rPr>
              <a:t>Fuente : </a:t>
            </a:r>
            <a:r>
              <a:rPr lang="es-MX" sz="700">
                <a:solidFill>
                  <a:schemeClr val="bg1"/>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https://www.finanzaspublicas.hacienda.gob.mx/work/models/Finanzas_Publicas/docs/congreso/infotrim/2021/iiit/01inf/itindc_202103.pdf</a:t>
            </a:r>
            <a:endParaRPr lang="es-MX" sz="70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s-MX" sz="70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s-MX" sz="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657125FD-6C1C-429A-AA51-15E41B56951B}"/>
              </a:ext>
            </a:extLst>
          </p:cNvPr>
          <p:cNvSpPr txBox="1"/>
          <p:nvPr/>
        </p:nvSpPr>
        <p:spPr>
          <a:xfrm>
            <a:off x="1223508" y="2345126"/>
            <a:ext cx="10044438" cy="2554545"/>
          </a:xfrm>
          <a:prstGeom prst="rect">
            <a:avLst/>
          </a:prstGeom>
          <a:noFill/>
        </p:spPr>
        <p:txBody>
          <a:bodyPr wrap="square">
            <a:spAutoFit/>
          </a:bodyPr>
          <a:lstStyle/>
          <a:p>
            <a:pPr algn="just"/>
            <a:r>
              <a:rPr lang="es-MX" sz="32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El problema, es que en México, las administraciones no son de una economía progresiva, son de políticas - ideológicas de un corto plazo.</a:t>
            </a:r>
          </a:p>
          <a:p>
            <a:pPr algn="just"/>
            <a:endParaRPr lang="es-MX" sz="3200" dirty="0">
              <a:solidFill>
                <a:srgbClr val="0F1419"/>
              </a:solidFill>
              <a:latin typeface="Tahoma" panose="020B0604030504040204" pitchFamily="34" charset="0"/>
              <a:ea typeface="Tahoma" panose="020B0604030504040204" pitchFamily="34" charset="0"/>
              <a:cs typeface="Tahoma" panose="020B0604030504040204" pitchFamily="34" charset="0"/>
            </a:endParaRPr>
          </a:p>
          <a:p>
            <a:pPr algn="just"/>
            <a:r>
              <a:rPr lang="es-MX" sz="3200" dirty="0">
                <a:solidFill>
                  <a:srgbClr val="0F1419"/>
                </a:solidFill>
                <a:latin typeface="Tahoma" panose="020B0604030504040204" pitchFamily="34" charset="0"/>
                <a:ea typeface="Tahoma" panose="020B0604030504040204" pitchFamily="34" charset="0"/>
                <a:cs typeface="Tahoma" panose="020B0604030504040204" pitchFamily="34" charset="0"/>
              </a:rPr>
              <a:t>Ramses Pech</a:t>
            </a:r>
            <a:endParaRPr lang="es-MX"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5207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7A6175D-EA53-2F4B-BB28-F437FC5FE8FB}"/>
              </a:ext>
            </a:extLst>
          </p:cNvPr>
          <p:cNvPicPr>
            <a:picLocks noChangeAspect="1"/>
          </p:cNvPicPr>
          <p:nvPr/>
        </p:nvPicPr>
        <p:blipFill>
          <a:blip r:embed="rId3"/>
          <a:stretch>
            <a:fillRect/>
          </a:stretch>
        </p:blipFill>
        <p:spPr>
          <a:xfrm>
            <a:off x="0" y="29849"/>
            <a:ext cx="12192000" cy="6851904"/>
          </a:xfrm>
          <a:prstGeom prst="rect">
            <a:avLst/>
          </a:prstGeom>
        </p:spPr>
      </p:pic>
      <p:sp>
        <p:nvSpPr>
          <p:cNvPr id="8" name="Footer Placeholder 1">
            <a:extLst>
              <a:ext uri="{FF2B5EF4-FFF2-40B4-BE49-F238E27FC236}">
                <a16:creationId xmlns:a16="http://schemas.microsoft.com/office/drawing/2014/main" id="{BC276EF7-F28E-4600-9864-44E0EFFCAA7E}"/>
              </a:ext>
            </a:extLst>
          </p:cNvPr>
          <p:cNvSpPr>
            <a:spLocks noGrp="1"/>
          </p:cNvSpPr>
          <p:nvPr>
            <p:ph type="ftr" sz="quarter" idx="11"/>
          </p:nvPr>
        </p:nvSpPr>
        <p:spPr>
          <a:xfrm>
            <a:off x="8533519" y="6528449"/>
            <a:ext cx="3750405" cy="487680"/>
          </a:xfrm>
        </p:spPr>
        <p:txBody>
          <a:bodyPr/>
          <a:lstStyle/>
          <a:p>
            <a:pPr algn="ctr"/>
            <a:r>
              <a:rPr lang="es-ES_tradnl" sz="700" dirty="0">
                <a:solidFill>
                  <a:schemeClr val="bg1"/>
                </a:solidFill>
              </a:rPr>
              <a:t>Prohibida su reproducción parcial o total del documento sin la autorización del Autor</a:t>
            </a:r>
            <a:endParaRPr lang="en-US" sz="700" dirty="0">
              <a:solidFill>
                <a:schemeClr val="bg1"/>
              </a:solidFill>
            </a:endParaRPr>
          </a:p>
        </p:txBody>
      </p:sp>
      <p:sp>
        <p:nvSpPr>
          <p:cNvPr id="10" name="TextBox 7">
            <a:extLst>
              <a:ext uri="{FF2B5EF4-FFF2-40B4-BE49-F238E27FC236}">
                <a16:creationId xmlns:a16="http://schemas.microsoft.com/office/drawing/2014/main" id="{926EA262-F1D9-4D8C-A408-CE2D4FCBB36B}"/>
              </a:ext>
            </a:extLst>
          </p:cNvPr>
          <p:cNvSpPr txBox="1"/>
          <p:nvPr/>
        </p:nvSpPr>
        <p:spPr>
          <a:xfrm>
            <a:off x="7126736" y="846381"/>
            <a:ext cx="4997789" cy="4401205"/>
          </a:xfrm>
          <a:prstGeom prst="rect">
            <a:avLst/>
          </a:prstGeom>
          <a:noFill/>
        </p:spPr>
        <p:txBody>
          <a:bodyPr wrap="square" rtlCol="0">
            <a:spAutoFit/>
          </a:bodyPr>
          <a:lstStyle/>
          <a:p>
            <a:r>
              <a:rPr lang="es-MX" sz="2000" dirty="0">
                <a:solidFill>
                  <a:schemeClr val="bg1"/>
                </a:solidFill>
                <a:latin typeface="Arial" panose="020B0604020202020204" pitchFamily="34" charset="0"/>
                <a:cs typeface="Arial" panose="020B0604020202020204" pitchFamily="34" charset="0"/>
              </a:rPr>
              <a:t>Ramses Pech</a:t>
            </a:r>
          </a:p>
          <a:p>
            <a:endParaRPr lang="es-MX" sz="2000" dirty="0">
              <a:solidFill>
                <a:schemeClr val="bg1"/>
              </a:solidFill>
              <a:latin typeface="Arial" panose="020B0604020202020204" pitchFamily="34" charset="0"/>
              <a:cs typeface="Arial" panose="020B0604020202020204" pitchFamily="34" charset="0"/>
            </a:endParaRPr>
          </a:p>
          <a:p>
            <a:endParaRPr lang="es-MX" sz="2000" dirty="0">
              <a:solidFill>
                <a:schemeClr val="bg1"/>
              </a:solidFill>
              <a:latin typeface="Arial" panose="020B0604020202020204" pitchFamily="34" charset="0"/>
              <a:cs typeface="Arial" panose="020B0604020202020204" pitchFamily="34" charset="0"/>
            </a:endParaRPr>
          </a:p>
          <a:p>
            <a:endParaRPr lang="es-MX" sz="2000" dirty="0">
              <a:solidFill>
                <a:schemeClr val="bg1"/>
              </a:solidFill>
              <a:latin typeface="Arial" panose="020B0604020202020204" pitchFamily="34" charset="0"/>
              <a:cs typeface="Arial" panose="020B0604020202020204" pitchFamily="34" charset="0"/>
            </a:endParaRPr>
          </a:p>
          <a:p>
            <a:endParaRPr lang="es-MX" sz="2000" dirty="0">
              <a:solidFill>
                <a:schemeClr val="bg1"/>
              </a:solidFill>
              <a:latin typeface="Arial" panose="020B0604020202020204" pitchFamily="34" charset="0"/>
              <a:cs typeface="Arial" panose="020B0604020202020204" pitchFamily="34" charset="0"/>
            </a:endParaRPr>
          </a:p>
          <a:p>
            <a:endParaRPr lang="es-MX"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MX" sz="2000" dirty="0">
                <a:solidFill>
                  <a:schemeClr val="bg1"/>
                </a:solidFill>
                <a:latin typeface="Arial" panose="020B0604020202020204" pitchFamily="34" charset="0"/>
                <a:cs typeface="Arial" panose="020B0604020202020204" pitchFamily="34" charset="0"/>
              </a:rPr>
              <a:t>EL DINERO NO CONOCE IDEOLOGÍA</a:t>
            </a:r>
          </a:p>
          <a:p>
            <a:pPr marL="342900" indent="-342900">
              <a:buFont typeface="Arial" panose="020B0604020202020204" pitchFamily="34" charset="0"/>
              <a:buChar char="•"/>
            </a:pPr>
            <a:endParaRPr lang="es-MX"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MX" sz="2000" dirty="0">
                <a:solidFill>
                  <a:schemeClr val="bg1"/>
                </a:solidFill>
                <a:latin typeface="Arial" panose="020B0604020202020204" pitchFamily="34" charset="0"/>
                <a:cs typeface="Arial" panose="020B0604020202020204" pitchFamily="34" charset="0"/>
              </a:rPr>
              <a:t>LA ENERGÍA NO OPERA EN PAPEL</a:t>
            </a:r>
          </a:p>
          <a:p>
            <a:pPr marL="342900" indent="-342900">
              <a:buFont typeface="Arial" panose="020B0604020202020204" pitchFamily="34" charset="0"/>
              <a:buChar char="•"/>
            </a:pPr>
            <a:endParaRPr lang="es-MX" sz="2000" dirty="0">
              <a:solidFill>
                <a:schemeClr val="bg1"/>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2000" dirty="0">
                <a:solidFill>
                  <a:schemeClr val="bg1"/>
                </a:solidFill>
                <a:latin typeface="Arial" panose="020B0604020202020204" pitchFamily="34" charset="0"/>
                <a:cs typeface="Arial" panose="020B0604020202020204" pitchFamily="34" charset="0"/>
              </a:rPr>
              <a:t>UN PROYECTO ENERGÉTICO TIENE  UN TIEMPO DE MADURACIÓN </a:t>
            </a:r>
          </a:p>
          <a:p>
            <a:endParaRPr lang="es-MX" sz="2000" dirty="0">
              <a:solidFill>
                <a:schemeClr val="bg1"/>
              </a:solidFill>
              <a:latin typeface="Arial" panose="020B0604020202020204" pitchFamily="34" charset="0"/>
              <a:cs typeface="Arial" panose="020B0604020202020204" pitchFamily="34" charset="0"/>
            </a:endParaRPr>
          </a:p>
          <a:p>
            <a:endParaRPr lang="x-none" sz="20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D9BE886-048E-48EC-B09E-511C51E80E89}"/>
              </a:ext>
            </a:extLst>
          </p:cNvPr>
          <p:cNvSpPr txBox="1"/>
          <p:nvPr/>
        </p:nvSpPr>
        <p:spPr>
          <a:xfrm>
            <a:off x="8533519" y="5329119"/>
            <a:ext cx="2421716" cy="307777"/>
          </a:xfrm>
          <a:prstGeom prst="rect">
            <a:avLst/>
          </a:prstGeom>
          <a:noFill/>
        </p:spPr>
        <p:txBody>
          <a:bodyPr wrap="square">
            <a:spAutoFit/>
          </a:bodyPr>
          <a:lstStyle/>
          <a:p>
            <a:pPr algn="ctr"/>
            <a:r>
              <a:rPr lang="es-ES_tradnl" sz="1400" dirty="0">
                <a:solidFill>
                  <a:schemeClr val="bg1"/>
                </a:solidFill>
                <a:latin typeface="Arial" panose="020B0604020202020204" pitchFamily="34" charset="0"/>
                <a:ea typeface="Tahoma" panose="020B0604030504040204" pitchFamily="34" charset="0"/>
                <a:cs typeface="Arial" panose="020B0604020202020204" pitchFamily="34" charset="0"/>
              </a:rPr>
              <a:t>Energía sin política</a:t>
            </a:r>
            <a:endParaRPr lang="es-ES_tradnl" sz="1400" dirty="0">
              <a:solidFill>
                <a:schemeClr val="bg1"/>
              </a:solidFill>
              <a:latin typeface="Arial" panose="020B0604020202020204" pitchFamily="34" charset="0"/>
              <a:cs typeface="Arial" panose="020B0604020202020204" pitchFamily="34" charset="0"/>
            </a:endParaRPr>
          </a:p>
        </p:txBody>
      </p:sp>
      <p:pic>
        <p:nvPicPr>
          <p:cNvPr id="6" name="Picture 2" descr="YouTube">
            <a:extLst>
              <a:ext uri="{FF2B5EF4-FFF2-40B4-BE49-F238E27FC236}">
                <a16:creationId xmlns:a16="http://schemas.microsoft.com/office/drawing/2014/main" id="{F2860C21-64C3-481B-8FB1-938CBC8518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353" y="5212794"/>
            <a:ext cx="502243" cy="502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436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1C2C7D-5724-45A3-AA73-8EB09D3D566A}"/>
              </a:ext>
            </a:extLst>
          </p:cNvPr>
          <p:cNvSpPr txBox="1"/>
          <p:nvPr/>
        </p:nvSpPr>
        <p:spPr>
          <a:xfrm>
            <a:off x="1193606" y="136420"/>
            <a:ext cx="10341293" cy="523220"/>
          </a:xfrm>
          <a:prstGeom prst="rect">
            <a:avLst/>
          </a:prstGeom>
          <a:noFill/>
        </p:spPr>
        <p:txBody>
          <a:bodyPr wrap="none" rtlCol="0">
            <a:spAutoFit/>
          </a:bodyPr>
          <a:lstStyle/>
          <a:p>
            <a:r>
              <a:rPr lang="es-MX" sz="2800" b="1" dirty="0">
                <a:solidFill>
                  <a:schemeClr val="bg1"/>
                </a:solidFill>
                <a:latin typeface="Tahoma" panose="020B0604030504040204" pitchFamily="34" charset="0"/>
                <a:ea typeface="Tahoma" panose="020B0604030504040204" pitchFamily="34" charset="0"/>
                <a:cs typeface="Tahoma" panose="020B0604030504040204" pitchFamily="34" charset="0"/>
              </a:rPr>
              <a:t>PROCESO DE APROVECHAMIENTO DE HIDROCARBUROS</a:t>
            </a:r>
          </a:p>
        </p:txBody>
      </p:sp>
      <p:sp>
        <p:nvSpPr>
          <p:cNvPr id="18" name="Footer Placeholder 1">
            <a:extLst>
              <a:ext uri="{FF2B5EF4-FFF2-40B4-BE49-F238E27FC236}">
                <a16:creationId xmlns:a16="http://schemas.microsoft.com/office/drawing/2014/main" id="{24C58544-EE56-498B-82F9-1DF0927C5C68}"/>
              </a:ext>
            </a:extLst>
          </p:cNvPr>
          <p:cNvSpPr txBox="1">
            <a:spLocks/>
          </p:cNvSpPr>
          <p:nvPr/>
        </p:nvSpPr>
        <p:spPr>
          <a:xfrm>
            <a:off x="8045381" y="6605966"/>
            <a:ext cx="3750405" cy="311241"/>
          </a:xfrm>
          <a:prstGeom prst="rect">
            <a:avLst/>
          </a:prstGeom>
        </p:spPr>
        <p:txBody>
          <a:bodyPr vert="horz" lIns="91440" tIns="45720" rIns="91440" bIns="4572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700" dirty="0">
                <a:solidFill>
                  <a:schemeClr val="bg1"/>
                </a:solidFill>
              </a:rPr>
              <a:t>Prohibida su reproducción parcial o total del documento sin la autorización del Autor</a:t>
            </a:r>
            <a:endParaRPr lang="en-US" sz="700" dirty="0">
              <a:solidFill>
                <a:schemeClr val="bg1"/>
              </a:solidFill>
            </a:endParaRPr>
          </a:p>
        </p:txBody>
      </p:sp>
      <p:sp>
        <p:nvSpPr>
          <p:cNvPr id="2" name="Rectangle 1">
            <a:extLst>
              <a:ext uri="{FF2B5EF4-FFF2-40B4-BE49-F238E27FC236}">
                <a16:creationId xmlns:a16="http://schemas.microsoft.com/office/drawing/2014/main" id="{A0F169E8-0DF3-4697-A47B-8AB6FCB35048}"/>
              </a:ext>
            </a:extLst>
          </p:cNvPr>
          <p:cNvSpPr/>
          <p:nvPr/>
        </p:nvSpPr>
        <p:spPr>
          <a:xfrm>
            <a:off x="358803" y="3364529"/>
            <a:ext cx="1456739"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HIDROCARBUROS</a:t>
            </a:r>
          </a:p>
        </p:txBody>
      </p:sp>
      <p:sp>
        <p:nvSpPr>
          <p:cNvPr id="5" name="Rectangle 4">
            <a:extLst>
              <a:ext uri="{FF2B5EF4-FFF2-40B4-BE49-F238E27FC236}">
                <a16:creationId xmlns:a16="http://schemas.microsoft.com/office/drawing/2014/main" id="{0E6FB619-1EA3-44FC-AE83-5E48CD7C139D}"/>
              </a:ext>
            </a:extLst>
          </p:cNvPr>
          <p:cNvSpPr/>
          <p:nvPr/>
        </p:nvSpPr>
        <p:spPr>
          <a:xfrm>
            <a:off x="2415673" y="2016116"/>
            <a:ext cx="1270373" cy="6491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00" dirty="0">
                <a:latin typeface="Tahoma" panose="020B0604030504040204" pitchFamily="34" charset="0"/>
                <a:ea typeface="Tahoma" panose="020B0604030504040204" pitchFamily="34" charset="0"/>
                <a:cs typeface="Tahoma" panose="020B0604030504040204" pitchFamily="34" charset="0"/>
              </a:rPr>
              <a:t>HIDROCARBUROS LIQUIDO</a:t>
            </a:r>
          </a:p>
          <a:p>
            <a:pPr algn="ctr"/>
            <a:r>
              <a:rPr lang="es-MX" sz="1000" dirty="0">
                <a:latin typeface="Tahoma" panose="020B0604030504040204" pitchFamily="34" charset="0"/>
                <a:ea typeface="Tahoma" panose="020B0604030504040204" pitchFamily="34" charset="0"/>
                <a:cs typeface="Tahoma" panose="020B0604030504040204" pitchFamily="34" charset="0"/>
              </a:rPr>
              <a:t>CRUDO</a:t>
            </a:r>
          </a:p>
        </p:txBody>
      </p:sp>
      <p:sp>
        <p:nvSpPr>
          <p:cNvPr id="12" name="Rectangle 11">
            <a:extLst>
              <a:ext uri="{FF2B5EF4-FFF2-40B4-BE49-F238E27FC236}">
                <a16:creationId xmlns:a16="http://schemas.microsoft.com/office/drawing/2014/main" id="{BD9BCF5C-3076-42C2-892F-513DDAC4665A}"/>
              </a:ext>
            </a:extLst>
          </p:cNvPr>
          <p:cNvSpPr/>
          <p:nvPr/>
        </p:nvSpPr>
        <p:spPr>
          <a:xfrm>
            <a:off x="2415672" y="4640691"/>
            <a:ext cx="1270373" cy="6491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00" dirty="0">
                <a:latin typeface="Tahoma" panose="020B0604030504040204" pitchFamily="34" charset="0"/>
                <a:ea typeface="Tahoma" panose="020B0604030504040204" pitchFamily="34" charset="0"/>
                <a:cs typeface="Tahoma" panose="020B0604030504040204" pitchFamily="34" charset="0"/>
              </a:rPr>
              <a:t>HIDROCARBUROS GASEOSO</a:t>
            </a:r>
          </a:p>
          <a:p>
            <a:pPr algn="ctr"/>
            <a:r>
              <a:rPr lang="es-MX" sz="1000" dirty="0">
                <a:latin typeface="Tahoma" panose="020B0604030504040204" pitchFamily="34" charset="0"/>
                <a:ea typeface="Tahoma" panose="020B0604030504040204" pitchFamily="34" charset="0"/>
                <a:cs typeface="Tahoma" panose="020B0604030504040204" pitchFamily="34" charset="0"/>
              </a:rPr>
              <a:t>GAS NATURAL</a:t>
            </a:r>
          </a:p>
        </p:txBody>
      </p:sp>
      <p:sp>
        <p:nvSpPr>
          <p:cNvPr id="14" name="Rectangle 13">
            <a:extLst>
              <a:ext uri="{FF2B5EF4-FFF2-40B4-BE49-F238E27FC236}">
                <a16:creationId xmlns:a16="http://schemas.microsoft.com/office/drawing/2014/main" id="{E067C846-BF5C-4B2E-944E-9D19FB55B8C2}"/>
              </a:ext>
            </a:extLst>
          </p:cNvPr>
          <p:cNvSpPr/>
          <p:nvPr/>
        </p:nvSpPr>
        <p:spPr>
          <a:xfrm>
            <a:off x="4311145" y="1815345"/>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ALMACENAMIENTO</a:t>
            </a:r>
          </a:p>
        </p:txBody>
      </p:sp>
      <p:sp>
        <p:nvSpPr>
          <p:cNvPr id="15" name="Rectangle 14">
            <a:extLst>
              <a:ext uri="{FF2B5EF4-FFF2-40B4-BE49-F238E27FC236}">
                <a16:creationId xmlns:a16="http://schemas.microsoft.com/office/drawing/2014/main" id="{425CBAEF-41E0-4CC4-B799-8E6CC7865C4B}"/>
              </a:ext>
            </a:extLst>
          </p:cNvPr>
          <p:cNvSpPr/>
          <p:nvPr/>
        </p:nvSpPr>
        <p:spPr>
          <a:xfrm>
            <a:off x="4301425" y="2531186"/>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REFINERIAS</a:t>
            </a:r>
          </a:p>
        </p:txBody>
      </p:sp>
      <p:sp>
        <p:nvSpPr>
          <p:cNvPr id="16" name="Rectangle 15">
            <a:extLst>
              <a:ext uri="{FF2B5EF4-FFF2-40B4-BE49-F238E27FC236}">
                <a16:creationId xmlns:a16="http://schemas.microsoft.com/office/drawing/2014/main" id="{E385480F-5BA8-4819-B84E-887D45396B9B}"/>
              </a:ext>
            </a:extLst>
          </p:cNvPr>
          <p:cNvSpPr/>
          <p:nvPr/>
        </p:nvSpPr>
        <p:spPr>
          <a:xfrm>
            <a:off x="4331579" y="4146815"/>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PETROQUIMICA</a:t>
            </a:r>
          </a:p>
        </p:txBody>
      </p:sp>
      <p:sp>
        <p:nvSpPr>
          <p:cNvPr id="17" name="Rectangle 16">
            <a:extLst>
              <a:ext uri="{FF2B5EF4-FFF2-40B4-BE49-F238E27FC236}">
                <a16:creationId xmlns:a16="http://schemas.microsoft.com/office/drawing/2014/main" id="{442D86C7-1BA1-44EB-AA6B-F83BDC11C78B}"/>
              </a:ext>
            </a:extLst>
          </p:cNvPr>
          <p:cNvSpPr/>
          <p:nvPr/>
        </p:nvSpPr>
        <p:spPr>
          <a:xfrm>
            <a:off x="4328162" y="5485010"/>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ALMACENAMIENTO</a:t>
            </a:r>
          </a:p>
        </p:txBody>
      </p:sp>
      <p:sp>
        <p:nvSpPr>
          <p:cNvPr id="20" name="Rectangle 19">
            <a:extLst>
              <a:ext uri="{FF2B5EF4-FFF2-40B4-BE49-F238E27FC236}">
                <a16:creationId xmlns:a16="http://schemas.microsoft.com/office/drawing/2014/main" id="{17B4AEAC-589C-4C57-9A1F-05DB17A43A19}"/>
              </a:ext>
            </a:extLst>
          </p:cNvPr>
          <p:cNvSpPr/>
          <p:nvPr/>
        </p:nvSpPr>
        <p:spPr>
          <a:xfrm>
            <a:off x="6741173" y="2181070"/>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COMBUSTIBLES (3)</a:t>
            </a:r>
          </a:p>
        </p:txBody>
      </p:sp>
      <p:sp>
        <p:nvSpPr>
          <p:cNvPr id="22" name="Rectangle 21">
            <a:extLst>
              <a:ext uri="{FF2B5EF4-FFF2-40B4-BE49-F238E27FC236}">
                <a16:creationId xmlns:a16="http://schemas.microsoft.com/office/drawing/2014/main" id="{5A7153CC-03F2-424D-8768-A5E3072F0B0A}"/>
              </a:ext>
            </a:extLst>
          </p:cNvPr>
          <p:cNvSpPr/>
          <p:nvPr/>
        </p:nvSpPr>
        <p:spPr>
          <a:xfrm>
            <a:off x="6612608" y="4449628"/>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PRODUCTOS (100)</a:t>
            </a:r>
          </a:p>
        </p:txBody>
      </p:sp>
      <p:sp>
        <p:nvSpPr>
          <p:cNvPr id="23" name="Rectangle 22">
            <a:extLst>
              <a:ext uri="{FF2B5EF4-FFF2-40B4-BE49-F238E27FC236}">
                <a16:creationId xmlns:a16="http://schemas.microsoft.com/office/drawing/2014/main" id="{7AE46598-F6DD-4ECE-989B-CE4F3F6C31DD}"/>
              </a:ext>
            </a:extLst>
          </p:cNvPr>
          <p:cNvSpPr/>
          <p:nvPr/>
        </p:nvSpPr>
        <p:spPr>
          <a:xfrm>
            <a:off x="6612607" y="5258082"/>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ELECTRICIDAD</a:t>
            </a:r>
          </a:p>
        </p:txBody>
      </p:sp>
      <p:sp>
        <p:nvSpPr>
          <p:cNvPr id="24" name="Rectangle 23">
            <a:extLst>
              <a:ext uri="{FF2B5EF4-FFF2-40B4-BE49-F238E27FC236}">
                <a16:creationId xmlns:a16="http://schemas.microsoft.com/office/drawing/2014/main" id="{555593E6-7668-4867-8CF5-28FC8F2A0767}"/>
              </a:ext>
            </a:extLst>
          </p:cNvPr>
          <p:cNvSpPr/>
          <p:nvPr/>
        </p:nvSpPr>
        <p:spPr>
          <a:xfrm>
            <a:off x="8827154" y="1606240"/>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AUTOMOVILES</a:t>
            </a:r>
          </a:p>
        </p:txBody>
      </p:sp>
      <p:sp>
        <p:nvSpPr>
          <p:cNvPr id="25" name="Rectangle 24">
            <a:extLst>
              <a:ext uri="{FF2B5EF4-FFF2-40B4-BE49-F238E27FC236}">
                <a16:creationId xmlns:a16="http://schemas.microsoft.com/office/drawing/2014/main" id="{CFD25CBB-F80C-4246-B123-B062AC43AC2F}"/>
              </a:ext>
            </a:extLst>
          </p:cNvPr>
          <p:cNvSpPr/>
          <p:nvPr/>
        </p:nvSpPr>
        <p:spPr>
          <a:xfrm>
            <a:off x="8827153" y="2017921"/>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CAMIONES</a:t>
            </a:r>
          </a:p>
        </p:txBody>
      </p:sp>
      <p:sp>
        <p:nvSpPr>
          <p:cNvPr id="26" name="Rectangle 25">
            <a:extLst>
              <a:ext uri="{FF2B5EF4-FFF2-40B4-BE49-F238E27FC236}">
                <a16:creationId xmlns:a16="http://schemas.microsoft.com/office/drawing/2014/main" id="{C807E22E-ADF8-4DCC-B5CA-1C473BA79715}"/>
              </a:ext>
            </a:extLst>
          </p:cNvPr>
          <p:cNvSpPr/>
          <p:nvPr/>
        </p:nvSpPr>
        <p:spPr>
          <a:xfrm>
            <a:off x="8827154" y="2429602"/>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TRENES</a:t>
            </a:r>
          </a:p>
        </p:txBody>
      </p:sp>
      <p:sp>
        <p:nvSpPr>
          <p:cNvPr id="27" name="Rectangle 26">
            <a:extLst>
              <a:ext uri="{FF2B5EF4-FFF2-40B4-BE49-F238E27FC236}">
                <a16:creationId xmlns:a16="http://schemas.microsoft.com/office/drawing/2014/main" id="{1B9FE38B-05B5-41CA-8A79-5A089A72169D}"/>
              </a:ext>
            </a:extLst>
          </p:cNvPr>
          <p:cNvSpPr/>
          <p:nvPr/>
        </p:nvSpPr>
        <p:spPr>
          <a:xfrm>
            <a:off x="8827154" y="2841283"/>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BARCOS</a:t>
            </a:r>
          </a:p>
        </p:txBody>
      </p:sp>
      <p:sp>
        <p:nvSpPr>
          <p:cNvPr id="28" name="Rectangle 27">
            <a:extLst>
              <a:ext uri="{FF2B5EF4-FFF2-40B4-BE49-F238E27FC236}">
                <a16:creationId xmlns:a16="http://schemas.microsoft.com/office/drawing/2014/main" id="{E08F27F0-B542-4F01-ACED-B51FE161CCA6}"/>
              </a:ext>
            </a:extLst>
          </p:cNvPr>
          <p:cNvSpPr/>
          <p:nvPr/>
        </p:nvSpPr>
        <p:spPr>
          <a:xfrm>
            <a:off x="8827152" y="4219924"/>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INDUSTRIA</a:t>
            </a:r>
          </a:p>
        </p:txBody>
      </p:sp>
      <p:sp>
        <p:nvSpPr>
          <p:cNvPr id="29" name="Rectangle 28">
            <a:extLst>
              <a:ext uri="{FF2B5EF4-FFF2-40B4-BE49-F238E27FC236}">
                <a16:creationId xmlns:a16="http://schemas.microsoft.com/office/drawing/2014/main" id="{0EE4F74E-3083-436E-95AA-A16F70DF9339}"/>
              </a:ext>
            </a:extLst>
          </p:cNvPr>
          <p:cNvSpPr/>
          <p:nvPr/>
        </p:nvSpPr>
        <p:spPr>
          <a:xfrm>
            <a:off x="8827154" y="4627844"/>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COMERCIO</a:t>
            </a:r>
          </a:p>
        </p:txBody>
      </p:sp>
      <p:sp>
        <p:nvSpPr>
          <p:cNvPr id="30" name="Rectangle 29">
            <a:extLst>
              <a:ext uri="{FF2B5EF4-FFF2-40B4-BE49-F238E27FC236}">
                <a16:creationId xmlns:a16="http://schemas.microsoft.com/office/drawing/2014/main" id="{F7F9C220-0D12-4E51-BFBD-356BD1839660}"/>
              </a:ext>
            </a:extLst>
          </p:cNvPr>
          <p:cNvSpPr/>
          <p:nvPr/>
        </p:nvSpPr>
        <p:spPr>
          <a:xfrm>
            <a:off x="8827154" y="5035764"/>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HOGARES</a:t>
            </a:r>
          </a:p>
        </p:txBody>
      </p:sp>
      <p:sp>
        <p:nvSpPr>
          <p:cNvPr id="31" name="Rectangle 30">
            <a:extLst>
              <a:ext uri="{FF2B5EF4-FFF2-40B4-BE49-F238E27FC236}">
                <a16:creationId xmlns:a16="http://schemas.microsoft.com/office/drawing/2014/main" id="{443B7CA4-EC18-4D67-826E-19143835A508}"/>
              </a:ext>
            </a:extLst>
          </p:cNvPr>
          <p:cNvSpPr/>
          <p:nvPr/>
        </p:nvSpPr>
        <p:spPr>
          <a:xfrm>
            <a:off x="8827151" y="5443684"/>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TRANPORTE</a:t>
            </a:r>
          </a:p>
        </p:txBody>
      </p:sp>
      <p:cxnSp>
        <p:nvCxnSpPr>
          <p:cNvPr id="32" name="Connector: Elbow 31">
            <a:extLst>
              <a:ext uri="{FF2B5EF4-FFF2-40B4-BE49-F238E27FC236}">
                <a16:creationId xmlns:a16="http://schemas.microsoft.com/office/drawing/2014/main" id="{CD029691-BFFE-40D2-B6F5-1B1C48B79009}"/>
              </a:ext>
            </a:extLst>
          </p:cNvPr>
          <p:cNvCxnSpPr>
            <a:cxnSpLocks/>
            <a:stCxn id="2" idx="3"/>
            <a:endCxn id="5" idx="1"/>
          </p:cNvCxnSpPr>
          <p:nvPr/>
        </p:nvCxnSpPr>
        <p:spPr>
          <a:xfrm flipV="1">
            <a:off x="1815542" y="2340693"/>
            <a:ext cx="600131" cy="1203836"/>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242232C5-DE63-4097-ADEF-42AE6EFEC179}"/>
              </a:ext>
            </a:extLst>
          </p:cNvPr>
          <p:cNvCxnSpPr>
            <a:cxnSpLocks/>
            <a:stCxn id="2" idx="3"/>
            <a:endCxn id="12" idx="1"/>
          </p:cNvCxnSpPr>
          <p:nvPr/>
        </p:nvCxnSpPr>
        <p:spPr>
          <a:xfrm>
            <a:off x="1815542" y="3544529"/>
            <a:ext cx="600130" cy="1420739"/>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A78DAF50-0009-4AFB-8CC4-6AB2957C4C37}"/>
              </a:ext>
            </a:extLst>
          </p:cNvPr>
          <p:cNvCxnSpPr>
            <a:cxnSpLocks/>
            <a:stCxn id="5" idx="3"/>
            <a:endCxn id="15" idx="1"/>
          </p:cNvCxnSpPr>
          <p:nvPr/>
        </p:nvCxnSpPr>
        <p:spPr>
          <a:xfrm>
            <a:off x="3686046" y="2340693"/>
            <a:ext cx="615379" cy="37049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12E5E5A1-DE36-4EEF-8148-1F0F1D61A4D7}"/>
              </a:ext>
            </a:extLst>
          </p:cNvPr>
          <p:cNvCxnSpPr>
            <a:cxnSpLocks/>
            <a:stCxn id="5" idx="3"/>
            <a:endCxn id="14" idx="1"/>
          </p:cNvCxnSpPr>
          <p:nvPr/>
        </p:nvCxnSpPr>
        <p:spPr>
          <a:xfrm flipV="1">
            <a:off x="3686046" y="1995345"/>
            <a:ext cx="625099" cy="34534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56F4D651-EA0F-44F4-89C9-751E10832DA2}"/>
              </a:ext>
            </a:extLst>
          </p:cNvPr>
          <p:cNvCxnSpPr>
            <a:cxnSpLocks/>
            <a:stCxn id="12" idx="3"/>
            <a:endCxn id="16" idx="1"/>
          </p:cNvCxnSpPr>
          <p:nvPr/>
        </p:nvCxnSpPr>
        <p:spPr>
          <a:xfrm flipV="1">
            <a:off x="3686045" y="4326815"/>
            <a:ext cx="645534" cy="63845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1E3D430D-6DD6-4D2B-91A9-D028B2BC48FC}"/>
              </a:ext>
            </a:extLst>
          </p:cNvPr>
          <p:cNvCxnSpPr>
            <a:cxnSpLocks/>
            <a:stCxn id="12" idx="3"/>
            <a:endCxn id="17" idx="1"/>
          </p:cNvCxnSpPr>
          <p:nvPr/>
        </p:nvCxnSpPr>
        <p:spPr>
          <a:xfrm>
            <a:off x="3686045" y="4965268"/>
            <a:ext cx="642117" cy="699742"/>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35CEE1D3-1707-42AB-98FE-EAE6EB2BB9E6}"/>
              </a:ext>
            </a:extLst>
          </p:cNvPr>
          <p:cNvCxnSpPr>
            <a:cxnSpLocks/>
            <a:stCxn id="15" idx="3"/>
            <a:endCxn id="20" idx="1"/>
          </p:cNvCxnSpPr>
          <p:nvPr/>
        </p:nvCxnSpPr>
        <p:spPr>
          <a:xfrm flipV="1">
            <a:off x="5848693" y="2361070"/>
            <a:ext cx="892480" cy="350116"/>
          </a:xfrm>
          <a:prstGeom prst="bentConnector3">
            <a:avLst>
              <a:gd name="adj1" fmla="val 50000"/>
            </a:avLst>
          </a:prstGeom>
          <a:ln w="38100">
            <a:solidFill>
              <a:srgbClr val="7AB8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1132C3A4-4F7D-4F14-9245-534BEE6B89E1}"/>
              </a:ext>
            </a:extLst>
          </p:cNvPr>
          <p:cNvCxnSpPr>
            <a:cxnSpLocks/>
            <a:stCxn id="16" idx="3"/>
            <a:endCxn id="22" idx="1"/>
          </p:cNvCxnSpPr>
          <p:nvPr/>
        </p:nvCxnSpPr>
        <p:spPr>
          <a:xfrm>
            <a:off x="5878847" y="4326815"/>
            <a:ext cx="733761" cy="302813"/>
          </a:xfrm>
          <a:prstGeom prst="bentConnector3">
            <a:avLst>
              <a:gd name="adj1" fmla="val 50000"/>
            </a:avLst>
          </a:prstGeom>
          <a:ln w="38100">
            <a:solidFill>
              <a:srgbClr val="7AB8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F448CA49-39C5-465C-89C6-ECC43921195A}"/>
              </a:ext>
            </a:extLst>
          </p:cNvPr>
          <p:cNvCxnSpPr>
            <a:cxnSpLocks/>
            <a:stCxn id="17" idx="3"/>
            <a:endCxn id="23" idx="1"/>
          </p:cNvCxnSpPr>
          <p:nvPr/>
        </p:nvCxnSpPr>
        <p:spPr>
          <a:xfrm flipV="1">
            <a:off x="5875430" y="5438082"/>
            <a:ext cx="737177" cy="226928"/>
          </a:xfrm>
          <a:prstGeom prst="bentConnector3">
            <a:avLst>
              <a:gd name="adj1" fmla="val 50000"/>
            </a:avLst>
          </a:prstGeom>
          <a:ln w="38100">
            <a:solidFill>
              <a:srgbClr val="7AB8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655FF9F8-8F5A-4C5D-ADB0-D50BD9B21D76}"/>
              </a:ext>
            </a:extLst>
          </p:cNvPr>
          <p:cNvCxnSpPr>
            <a:cxnSpLocks/>
            <a:stCxn id="22" idx="3"/>
            <a:endCxn id="28" idx="1"/>
          </p:cNvCxnSpPr>
          <p:nvPr/>
        </p:nvCxnSpPr>
        <p:spPr>
          <a:xfrm flipV="1">
            <a:off x="8159876" y="4399924"/>
            <a:ext cx="667276" cy="22970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BC85C1A6-EC29-405B-8DFF-0A65A0782785}"/>
              </a:ext>
            </a:extLst>
          </p:cNvPr>
          <p:cNvCxnSpPr>
            <a:cxnSpLocks/>
            <a:stCxn id="22" idx="3"/>
            <a:endCxn id="29" idx="1"/>
          </p:cNvCxnSpPr>
          <p:nvPr/>
        </p:nvCxnSpPr>
        <p:spPr>
          <a:xfrm>
            <a:off x="8159876" y="4629628"/>
            <a:ext cx="667278" cy="178216"/>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2FB96393-73FB-44A6-9A9D-B26C21AA885E}"/>
              </a:ext>
            </a:extLst>
          </p:cNvPr>
          <p:cNvCxnSpPr>
            <a:cxnSpLocks/>
            <a:stCxn id="22" idx="3"/>
            <a:endCxn id="30" idx="1"/>
          </p:cNvCxnSpPr>
          <p:nvPr/>
        </p:nvCxnSpPr>
        <p:spPr>
          <a:xfrm>
            <a:off x="8159876" y="4629628"/>
            <a:ext cx="667278" cy="586136"/>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068AF414-630F-42E8-B352-10DCFD722247}"/>
              </a:ext>
            </a:extLst>
          </p:cNvPr>
          <p:cNvCxnSpPr>
            <a:cxnSpLocks/>
            <a:stCxn id="22" idx="3"/>
            <a:endCxn id="31" idx="1"/>
          </p:cNvCxnSpPr>
          <p:nvPr/>
        </p:nvCxnSpPr>
        <p:spPr>
          <a:xfrm>
            <a:off x="8159876" y="4629628"/>
            <a:ext cx="667275" cy="994056"/>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9E525AA6-F78A-4E2F-9D06-8513013DA510}"/>
              </a:ext>
            </a:extLst>
          </p:cNvPr>
          <p:cNvCxnSpPr>
            <a:cxnSpLocks/>
            <a:stCxn id="23" idx="3"/>
            <a:endCxn id="28" idx="1"/>
          </p:cNvCxnSpPr>
          <p:nvPr/>
        </p:nvCxnSpPr>
        <p:spPr>
          <a:xfrm flipV="1">
            <a:off x="8159875" y="4399924"/>
            <a:ext cx="667277" cy="1038158"/>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8C709CEB-1738-4FBE-B703-18E2B2E99B1A}"/>
              </a:ext>
            </a:extLst>
          </p:cNvPr>
          <p:cNvCxnSpPr>
            <a:cxnSpLocks/>
            <a:stCxn id="14" idx="3"/>
            <a:endCxn id="15" idx="0"/>
          </p:cNvCxnSpPr>
          <p:nvPr/>
        </p:nvCxnSpPr>
        <p:spPr>
          <a:xfrm flipH="1">
            <a:off x="5075059" y="1995345"/>
            <a:ext cx="783354" cy="535841"/>
          </a:xfrm>
          <a:prstGeom prst="bentConnector4">
            <a:avLst>
              <a:gd name="adj1" fmla="val -10470"/>
              <a:gd name="adj2" fmla="val 66796"/>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A3104DF7-CE67-47C0-9CA4-C3C9C62E5B0D}"/>
              </a:ext>
            </a:extLst>
          </p:cNvPr>
          <p:cNvCxnSpPr>
            <a:cxnSpLocks/>
            <a:stCxn id="20" idx="3"/>
            <a:endCxn id="24" idx="1"/>
          </p:cNvCxnSpPr>
          <p:nvPr/>
        </p:nvCxnSpPr>
        <p:spPr>
          <a:xfrm flipV="1">
            <a:off x="8288441" y="1786240"/>
            <a:ext cx="538713" cy="574830"/>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onnector: Elbow 108">
            <a:extLst>
              <a:ext uri="{FF2B5EF4-FFF2-40B4-BE49-F238E27FC236}">
                <a16:creationId xmlns:a16="http://schemas.microsoft.com/office/drawing/2014/main" id="{2065387F-A547-4CDC-A8CD-904833666B92}"/>
              </a:ext>
            </a:extLst>
          </p:cNvPr>
          <p:cNvCxnSpPr>
            <a:cxnSpLocks/>
            <a:stCxn id="20" idx="3"/>
            <a:endCxn id="25" idx="1"/>
          </p:cNvCxnSpPr>
          <p:nvPr/>
        </p:nvCxnSpPr>
        <p:spPr>
          <a:xfrm flipV="1">
            <a:off x="8288441" y="2197921"/>
            <a:ext cx="538712" cy="163149"/>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AA4D90B6-F6D5-412E-BFE8-F3B4D3704217}"/>
              </a:ext>
            </a:extLst>
          </p:cNvPr>
          <p:cNvCxnSpPr>
            <a:cxnSpLocks/>
            <a:stCxn id="20" idx="3"/>
            <a:endCxn id="26" idx="1"/>
          </p:cNvCxnSpPr>
          <p:nvPr/>
        </p:nvCxnSpPr>
        <p:spPr>
          <a:xfrm>
            <a:off x="8288441" y="2361070"/>
            <a:ext cx="538713" cy="248532"/>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Connector: Elbow 114">
            <a:extLst>
              <a:ext uri="{FF2B5EF4-FFF2-40B4-BE49-F238E27FC236}">
                <a16:creationId xmlns:a16="http://schemas.microsoft.com/office/drawing/2014/main" id="{304FB189-2618-49B5-8DD7-37136F3D4E5D}"/>
              </a:ext>
            </a:extLst>
          </p:cNvPr>
          <p:cNvCxnSpPr>
            <a:cxnSpLocks/>
            <a:stCxn id="20" idx="3"/>
            <a:endCxn id="27" idx="1"/>
          </p:cNvCxnSpPr>
          <p:nvPr/>
        </p:nvCxnSpPr>
        <p:spPr>
          <a:xfrm>
            <a:off x="8288441" y="2361070"/>
            <a:ext cx="538713" cy="660213"/>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30A1658C-B04E-44B5-B847-D67680547968}"/>
              </a:ext>
            </a:extLst>
          </p:cNvPr>
          <p:cNvSpPr txBox="1"/>
          <p:nvPr/>
        </p:nvSpPr>
        <p:spPr>
          <a:xfrm>
            <a:off x="216386" y="1023054"/>
            <a:ext cx="1599156" cy="553998"/>
          </a:xfrm>
          <a:prstGeom prst="rect">
            <a:avLst/>
          </a:prstGeom>
          <a:noFill/>
        </p:spPr>
        <p:txBody>
          <a:bodyPr wrap="square" rtlCol="0">
            <a:spAutoFit/>
          </a:bodyPr>
          <a:lstStyle/>
          <a:p>
            <a:pPr algn="just"/>
            <a:r>
              <a:rPr lang="es-MX" sz="1000" b="1" dirty="0"/>
              <a:t>HUELLA DE CARBON = GENERACION DE EMISION DE CO2</a:t>
            </a:r>
          </a:p>
        </p:txBody>
      </p:sp>
      <p:cxnSp>
        <p:nvCxnSpPr>
          <p:cNvPr id="145" name="Straight Connector 144">
            <a:extLst>
              <a:ext uri="{FF2B5EF4-FFF2-40B4-BE49-F238E27FC236}">
                <a16:creationId xmlns:a16="http://schemas.microsoft.com/office/drawing/2014/main" id="{052909EC-BB3D-4AB6-9E34-F5DCF73AADC7}"/>
              </a:ext>
            </a:extLst>
          </p:cNvPr>
          <p:cNvCxnSpPr>
            <a:cxnSpLocks/>
          </p:cNvCxnSpPr>
          <p:nvPr/>
        </p:nvCxnSpPr>
        <p:spPr>
          <a:xfrm>
            <a:off x="3818144" y="1023055"/>
            <a:ext cx="0" cy="5582911"/>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CAA79DE2-7EE7-428A-8E70-F8F919C5D74F}"/>
              </a:ext>
            </a:extLst>
          </p:cNvPr>
          <p:cNvSpPr txBox="1"/>
          <p:nvPr/>
        </p:nvSpPr>
        <p:spPr>
          <a:xfrm>
            <a:off x="2481158" y="1093699"/>
            <a:ext cx="1010020" cy="276999"/>
          </a:xfrm>
          <a:prstGeom prst="rect">
            <a:avLst/>
          </a:prstGeom>
          <a:noFill/>
        </p:spPr>
        <p:txBody>
          <a:bodyPr wrap="none" rtlCol="0">
            <a:spAutoFit/>
          </a:bodyPr>
          <a:lstStyle/>
          <a:p>
            <a:r>
              <a:rPr lang="es-MX" sz="1200" b="1" dirty="0"/>
              <a:t>EXTRACCION</a:t>
            </a:r>
          </a:p>
        </p:txBody>
      </p:sp>
      <p:sp>
        <p:nvSpPr>
          <p:cNvPr id="149" name="TextBox 148">
            <a:extLst>
              <a:ext uri="{FF2B5EF4-FFF2-40B4-BE49-F238E27FC236}">
                <a16:creationId xmlns:a16="http://schemas.microsoft.com/office/drawing/2014/main" id="{01F97608-5862-455F-9FD4-9B51E948A723}"/>
              </a:ext>
            </a:extLst>
          </p:cNvPr>
          <p:cNvSpPr txBox="1"/>
          <p:nvPr/>
        </p:nvSpPr>
        <p:spPr>
          <a:xfrm>
            <a:off x="9766422" y="1091954"/>
            <a:ext cx="933269" cy="261610"/>
          </a:xfrm>
          <a:prstGeom prst="rect">
            <a:avLst/>
          </a:prstGeom>
          <a:noFill/>
        </p:spPr>
        <p:txBody>
          <a:bodyPr wrap="none" rtlCol="0">
            <a:spAutoFit/>
          </a:bodyPr>
          <a:lstStyle/>
          <a:p>
            <a:r>
              <a:rPr lang="es-MX" sz="1100" b="1" dirty="0"/>
              <a:t>UTILIZACION</a:t>
            </a:r>
          </a:p>
        </p:txBody>
      </p:sp>
      <p:sp>
        <p:nvSpPr>
          <p:cNvPr id="150" name="TextBox 149">
            <a:extLst>
              <a:ext uri="{FF2B5EF4-FFF2-40B4-BE49-F238E27FC236}">
                <a16:creationId xmlns:a16="http://schemas.microsoft.com/office/drawing/2014/main" id="{4B2E5A42-73DB-400A-A64F-D9B4ED636EFA}"/>
              </a:ext>
            </a:extLst>
          </p:cNvPr>
          <p:cNvSpPr txBox="1"/>
          <p:nvPr/>
        </p:nvSpPr>
        <p:spPr>
          <a:xfrm>
            <a:off x="5160268" y="1087560"/>
            <a:ext cx="1356718" cy="276999"/>
          </a:xfrm>
          <a:prstGeom prst="rect">
            <a:avLst/>
          </a:prstGeom>
          <a:noFill/>
        </p:spPr>
        <p:txBody>
          <a:bodyPr wrap="none" rtlCol="0">
            <a:spAutoFit/>
          </a:bodyPr>
          <a:lstStyle/>
          <a:p>
            <a:r>
              <a:rPr lang="es-MX" sz="1200" b="1" dirty="0"/>
              <a:t>TRANFORMACION</a:t>
            </a:r>
          </a:p>
        </p:txBody>
      </p:sp>
      <p:cxnSp>
        <p:nvCxnSpPr>
          <p:cNvPr id="151" name="Straight Connector 150">
            <a:extLst>
              <a:ext uri="{FF2B5EF4-FFF2-40B4-BE49-F238E27FC236}">
                <a16:creationId xmlns:a16="http://schemas.microsoft.com/office/drawing/2014/main" id="{33C79D63-1C76-432E-891D-FAAF1419E767}"/>
              </a:ext>
            </a:extLst>
          </p:cNvPr>
          <p:cNvCxnSpPr>
            <a:cxnSpLocks/>
          </p:cNvCxnSpPr>
          <p:nvPr/>
        </p:nvCxnSpPr>
        <p:spPr>
          <a:xfrm>
            <a:off x="8375021" y="1063187"/>
            <a:ext cx="0" cy="5582911"/>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B6E9235-872D-415F-8FB4-6A6E017A820D}"/>
              </a:ext>
            </a:extLst>
          </p:cNvPr>
          <p:cNvSpPr txBox="1"/>
          <p:nvPr/>
        </p:nvSpPr>
        <p:spPr>
          <a:xfrm>
            <a:off x="10903479" y="6176184"/>
            <a:ext cx="1043876" cy="415498"/>
          </a:xfrm>
          <a:prstGeom prst="rect">
            <a:avLst/>
          </a:prstGeom>
          <a:noFill/>
        </p:spPr>
        <p:txBody>
          <a:bodyPr wrap="none" rtlCol="0">
            <a:spAutoFit/>
          </a:bodyPr>
          <a:lstStyle/>
          <a:p>
            <a:r>
              <a:rPr lang="es-MX" sz="700" dirty="0"/>
              <a:t>FUENTE:</a:t>
            </a:r>
          </a:p>
          <a:p>
            <a:r>
              <a:rPr lang="es-MX" sz="700" dirty="0"/>
              <a:t>GRUPO CARAIVA</a:t>
            </a:r>
          </a:p>
          <a:p>
            <a:r>
              <a:rPr lang="es-MX" sz="700" dirty="0"/>
              <a:t>LEON &amp; Pech Architects</a:t>
            </a:r>
          </a:p>
        </p:txBody>
      </p:sp>
      <p:sp>
        <p:nvSpPr>
          <p:cNvPr id="48" name="Rectangle 47">
            <a:extLst>
              <a:ext uri="{FF2B5EF4-FFF2-40B4-BE49-F238E27FC236}">
                <a16:creationId xmlns:a16="http://schemas.microsoft.com/office/drawing/2014/main" id="{CBEABE98-D343-4ECF-8E03-6E752CA4DCA6}"/>
              </a:ext>
            </a:extLst>
          </p:cNvPr>
          <p:cNvSpPr/>
          <p:nvPr/>
        </p:nvSpPr>
        <p:spPr>
          <a:xfrm>
            <a:off x="8827151" y="3245225"/>
            <a:ext cx="1547268"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050" dirty="0">
                <a:latin typeface="Tahoma" panose="020B0604030504040204" pitchFamily="34" charset="0"/>
                <a:ea typeface="Tahoma" panose="020B0604030504040204" pitchFamily="34" charset="0"/>
                <a:cs typeface="Tahoma" panose="020B0604030504040204" pitchFamily="34" charset="0"/>
              </a:rPr>
              <a:t>ELECTRICIDAD</a:t>
            </a:r>
          </a:p>
        </p:txBody>
      </p:sp>
      <p:cxnSp>
        <p:nvCxnSpPr>
          <p:cNvPr id="49" name="Connector: Elbow 48">
            <a:extLst>
              <a:ext uri="{FF2B5EF4-FFF2-40B4-BE49-F238E27FC236}">
                <a16:creationId xmlns:a16="http://schemas.microsoft.com/office/drawing/2014/main" id="{7A96325A-2DFD-4F7A-8FC5-2F2EE3DA00CA}"/>
              </a:ext>
            </a:extLst>
          </p:cNvPr>
          <p:cNvCxnSpPr>
            <a:cxnSpLocks/>
            <a:stCxn id="20" idx="3"/>
            <a:endCxn id="48" idx="1"/>
          </p:cNvCxnSpPr>
          <p:nvPr/>
        </p:nvCxnSpPr>
        <p:spPr>
          <a:xfrm>
            <a:off x="8288441" y="2361070"/>
            <a:ext cx="538710" cy="1064155"/>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042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BCF330-7DAE-4D4D-9612-475892615C8D}"/>
              </a:ext>
            </a:extLst>
          </p:cNvPr>
          <p:cNvGrpSpPr/>
          <p:nvPr/>
        </p:nvGrpSpPr>
        <p:grpSpPr>
          <a:xfrm>
            <a:off x="3362800" y="1649317"/>
            <a:ext cx="8432986" cy="4200399"/>
            <a:chOff x="3362800" y="1649317"/>
            <a:chExt cx="8432986" cy="4200399"/>
          </a:xfrm>
        </p:grpSpPr>
        <p:pic>
          <p:nvPicPr>
            <p:cNvPr id="6" name="Picture 5">
              <a:extLst>
                <a:ext uri="{FF2B5EF4-FFF2-40B4-BE49-F238E27FC236}">
                  <a16:creationId xmlns:a16="http://schemas.microsoft.com/office/drawing/2014/main" id="{67C0E91F-D77B-4E37-9802-400127711D0C}"/>
                </a:ext>
              </a:extLst>
            </p:cNvPr>
            <p:cNvPicPr>
              <a:picLocks noChangeAspect="1"/>
            </p:cNvPicPr>
            <p:nvPr/>
          </p:nvPicPr>
          <p:blipFill>
            <a:blip r:embed="rId2"/>
            <a:stretch>
              <a:fillRect/>
            </a:stretch>
          </p:blipFill>
          <p:spPr>
            <a:xfrm>
              <a:off x="3362800" y="1649317"/>
              <a:ext cx="8432986" cy="4200399"/>
            </a:xfrm>
            <a:prstGeom prst="rect">
              <a:avLst/>
            </a:prstGeom>
          </p:spPr>
        </p:pic>
        <p:sp>
          <p:nvSpPr>
            <p:cNvPr id="2" name="Oval 1">
              <a:extLst>
                <a:ext uri="{FF2B5EF4-FFF2-40B4-BE49-F238E27FC236}">
                  <a16:creationId xmlns:a16="http://schemas.microsoft.com/office/drawing/2014/main" id="{08F43E5B-4467-49FE-AF1C-31D4E7CEB3BB}"/>
                </a:ext>
              </a:extLst>
            </p:cNvPr>
            <p:cNvSpPr/>
            <p:nvPr/>
          </p:nvSpPr>
          <p:spPr>
            <a:xfrm>
              <a:off x="9920583" y="2622698"/>
              <a:ext cx="1875203" cy="4182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4" name="TextBox 3">
            <a:extLst>
              <a:ext uri="{FF2B5EF4-FFF2-40B4-BE49-F238E27FC236}">
                <a16:creationId xmlns:a16="http://schemas.microsoft.com/office/drawing/2014/main" id="{431C2C7D-5724-45A3-AA73-8EB09D3D566A}"/>
              </a:ext>
            </a:extLst>
          </p:cNvPr>
          <p:cNvSpPr txBox="1"/>
          <p:nvPr/>
        </p:nvSpPr>
        <p:spPr>
          <a:xfrm>
            <a:off x="1193606" y="136420"/>
            <a:ext cx="4238661" cy="523220"/>
          </a:xfrm>
          <a:prstGeom prst="rect">
            <a:avLst/>
          </a:prstGeom>
          <a:noFill/>
        </p:spPr>
        <p:txBody>
          <a:bodyPr wrap="none" rtlCol="0">
            <a:spAutoFit/>
          </a:bodyPr>
          <a:lstStyle/>
          <a:p>
            <a:r>
              <a:rPr lang="es-MX" sz="2800" b="1" dirty="0">
                <a:solidFill>
                  <a:schemeClr val="bg1"/>
                </a:solidFill>
                <a:latin typeface="Tahoma" panose="020B0604030504040204" pitchFamily="34" charset="0"/>
                <a:ea typeface="Tahoma" panose="020B0604030504040204" pitchFamily="34" charset="0"/>
                <a:cs typeface="Tahoma" panose="020B0604030504040204" pitchFamily="34" charset="0"/>
              </a:rPr>
              <a:t>BALANCE DE ENERGIA</a:t>
            </a:r>
          </a:p>
        </p:txBody>
      </p:sp>
      <p:sp>
        <p:nvSpPr>
          <p:cNvPr id="18" name="Footer Placeholder 1">
            <a:extLst>
              <a:ext uri="{FF2B5EF4-FFF2-40B4-BE49-F238E27FC236}">
                <a16:creationId xmlns:a16="http://schemas.microsoft.com/office/drawing/2014/main" id="{24C58544-EE56-498B-82F9-1DF0927C5C68}"/>
              </a:ext>
            </a:extLst>
          </p:cNvPr>
          <p:cNvSpPr txBox="1">
            <a:spLocks/>
          </p:cNvSpPr>
          <p:nvPr/>
        </p:nvSpPr>
        <p:spPr>
          <a:xfrm>
            <a:off x="8045381" y="6605966"/>
            <a:ext cx="3750405" cy="311241"/>
          </a:xfrm>
          <a:prstGeom prst="rect">
            <a:avLst/>
          </a:prstGeom>
        </p:spPr>
        <p:txBody>
          <a:bodyPr vert="horz" lIns="91440" tIns="45720" rIns="91440" bIns="4572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700" dirty="0">
                <a:solidFill>
                  <a:schemeClr val="bg1"/>
                </a:solidFill>
              </a:rPr>
              <a:t>Prohibida su reproducción parcial o total del documento sin la autorización del Autor</a:t>
            </a:r>
            <a:endParaRPr lang="en-US" sz="700" dirty="0">
              <a:solidFill>
                <a:schemeClr val="bg1"/>
              </a:solidFill>
            </a:endParaRPr>
          </a:p>
        </p:txBody>
      </p:sp>
      <p:sp>
        <p:nvSpPr>
          <p:cNvPr id="47" name="TextBox 46">
            <a:extLst>
              <a:ext uri="{FF2B5EF4-FFF2-40B4-BE49-F238E27FC236}">
                <a16:creationId xmlns:a16="http://schemas.microsoft.com/office/drawing/2014/main" id="{3B6E9235-872D-415F-8FB4-6A6E017A820D}"/>
              </a:ext>
            </a:extLst>
          </p:cNvPr>
          <p:cNvSpPr txBox="1"/>
          <p:nvPr/>
        </p:nvSpPr>
        <p:spPr>
          <a:xfrm>
            <a:off x="10903479" y="6176184"/>
            <a:ext cx="1043876" cy="415498"/>
          </a:xfrm>
          <a:prstGeom prst="rect">
            <a:avLst/>
          </a:prstGeom>
          <a:noFill/>
        </p:spPr>
        <p:txBody>
          <a:bodyPr wrap="none" rtlCol="0">
            <a:spAutoFit/>
          </a:bodyPr>
          <a:lstStyle/>
          <a:p>
            <a:r>
              <a:rPr lang="es-MX" sz="700" dirty="0"/>
              <a:t>FUENTE:</a:t>
            </a:r>
          </a:p>
          <a:p>
            <a:r>
              <a:rPr lang="es-MX" sz="700" dirty="0"/>
              <a:t>GRUPO CARAIVA</a:t>
            </a:r>
          </a:p>
          <a:p>
            <a:r>
              <a:rPr lang="es-MX" sz="700" dirty="0"/>
              <a:t>LEON &amp; Pech Architects</a:t>
            </a:r>
          </a:p>
        </p:txBody>
      </p:sp>
      <p:sp>
        <p:nvSpPr>
          <p:cNvPr id="49" name="TextBox 48">
            <a:extLst>
              <a:ext uri="{FF2B5EF4-FFF2-40B4-BE49-F238E27FC236}">
                <a16:creationId xmlns:a16="http://schemas.microsoft.com/office/drawing/2014/main" id="{EC000FEA-11FE-4BC8-BE0C-797AF21EA9AC}"/>
              </a:ext>
            </a:extLst>
          </p:cNvPr>
          <p:cNvSpPr txBox="1"/>
          <p:nvPr/>
        </p:nvSpPr>
        <p:spPr>
          <a:xfrm>
            <a:off x="372547" y="1441192"/>
            <a:ext cx="2940389" cy="4616648"/>
          </a:xfrm>
          <a:prstGeom prst="rect">
            <a:avLst/>
          </a:prstGeom>
          <a:noFill/>
        </p:spPr>
        <p:txBody>
          <a:bodyPr wrap="square">
            <a:spAutoFit/>
          </a:bodyPr>
          <a:lstStyle/>
          <a:p>
            <a:pPr algn="just"/>
            <a:r>
              <a:rPr lang="es-MX" sz="14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La energía primaria y secundaria, el </a:t>
            </a:r>
            <a:r>
              <a:rPr lang="es-MX" sz="1400" b="1"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63%, es tomado de nuestros recursos, y el 37% importamos.</a:t>
            </a:r>
          </a:p>
          <a:p>
            <a:pPr algn="just"/>
            <a:endParaRPr lang="es-MX" sz="1400" dirty="0">
              <a:solidFill>
                <a:srgbClr val="0F1419"/>
              </a:solidFill>
              <a:latin typeface="Tahoma" panose="020B0604030504040204" pitchFamily="34" charset="0"/>
              <a:ea typeface="Tahoma" panose="020B0604030504040204" pitchFamily="34" charset="0"/>
              <a:cs typeface="Tahoma" panose="020B0604030504040204" pitchFamily="34" charset="0"/>
            </a:endParaRPr>
          </a:p>
          <a:p>
            <a:pPr algn="just"/>
            <a:r>
              <a:rPr lang="es-MX" sz="14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Pero presentamos una balanza con un </a:t>
            </a:r>
            <a:r>
              <a:rPr lang="es-MX" sz="1400" b="1"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déficit del 35 a 40%, </a:t>
            </a:r>
            <a:r>
              <a:rPr lang="es-MX" sz="14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respecto a la energía que proviene fuera de mexico.</a:t>
            </a:r>
          </a:p>
          <a:p>
            <a:pPr algn="just"/>
            <a:endParaRPr lang="es-MX" sz="1400" b="0" i="0" dirty="0">
              <a:solidFill>
                <a:srgbClr val="0F1419"/>
              </a:solidFill>
              <a:effectLst/>
              <a:latin typeface="Tahoma" panose="020B0604030504040204" pitchFamily="34" charset="0"/>
              <a:ea typeface="Tahoma" panose="020B0604030504040204" pitchFamily="34" charset="0"/>
              <a:cs typeface="Tahoma" panose="020B0604030504040204" pitchFamily="34" charset="0"/>
            </a:endParaRPr>
          </a:p>
          <a:p>
            <a:pPr algn="just"/>
            <a:r>
              <a:rPr lang="es-MX" sz="14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Cuando el dinero, y la energía no son tuyas, nos convertimos en </a:t>
            </a:r>
            <a:r>
              <a:rPr lang="es-MX" sz="1400" b="1"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botarates compulsivos </a:t>
            </a:r>
          </a:p>
          <a:p>
            <a:pPr algn="just"/>
            <a:endParaRPr lang="es-MX" sz="1400" dirty="0">
              <a:solidFill>
                <a:srgbClr val="0F1419"/>
              </a:solidFill>
              <a:latin typeface="Tahoma" panose="020B0604030504040204" pitchFamily="34" charset="0"/>
              <a:ea typeface="Tahoma" panose="020B0604030504040204" pitchFamily="34" charset="0"/>
              <a:cs typeface="Tahoma" panose="020B0604030504040204" pitchFamily="34" charset="0"/>
            </a:endParaRPr>
          </a:p>
          <a:p>
            <a:pPr algn="just"/>
            <a:r>
              <a:rPr lang="es-MX" sz="14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El total de energías disponibles en 2018, el Consumo final energético </a:t>
            </a:r>
            <a:r>
              <a:rPr lang="es-MX" sz="1400" b="1"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fue 63%, y 2019 el 59% </a:t>
            </a:r>
          </a:p>
          <a:p>
            <a:pPr algn="just"/>
            <a:endParaRPr lang="es-MX" sz="1400" b="1" dirty="0">
              <a:solidFill>
                <a:srgbClr val="0F1419"/>
              </a:solidFill>
              <a:latin typeface="Tahoma" panose="020B0604030504040204" pitchFamily="34" charset="0"/>
              <a:ea typeface="Tahoma" panose="020B0604030504040204" pitchFamily="34" charset="0"/>
              <a:cs typeface="Tahoma" panose="020B0604030504040204" pitchFamily="34" charset="0"/>
            </a:endParaRPr>
          </a:p>
          <a:p>
            <a:pPr algn="just"/>
            <a:r>
              <a:rPr lang="es-MX" sz="14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Estamos desaprovechando a la energía entre un </a:t>
            </a:r>
            <a:r>
              <a:rPr lang="es-MX" sz="1400" b="1"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37 a 41% en 2021?</a:t>
            </a:r>
            <a:endParaRPr lang="es-MX" sz="1400" b="1" dirty="0">
              <a:latin typeface="Tahoma" panose="020B0604030504040204" pitchFamily="34" charset="0"/>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DDA206D3-9040-41D6-919A-5C5C5C6E7EC7}"/>
              </a:ext>
            </a:extLst>
          </p:cNvPr>
          <p:cNvGrpSpPr/>
          <p:nvPr/>
        </p:nvGrpSpPr>
        <p:grpSpPr>
          <a:xfrm>
            <a:off x="3362800" y="1604678"/>
            <a:ext cx="8456653" cy="4200399"/>
            <a:chOff x="3362800" y="1604678"/>
            <a:chExt cx="8456653" cy="4200399"/>
          </a:xfrm>
        </p:grpSpPr>
        <p:pic>
          <p:nvPicPr>
            <p:cNvPr id="7" name="Picture 6">
              <a:extLst>
                <a:ext uri="{FF2B5EF4-FFF2-40B4-BE49-F238E27FC236}">
                  <a16:creationId xmlns:a16="http://schemas.microsoft.com/office/drawing/2014/main" id="{1B244A2A-5564-472D-A2B3-B25AAE11689A}"/>
                </a:ext>
              </a:extLst>
            </p:cNvPr>
            <p:cNvPicPr>
              <a:picLocks noChangeAspect="1"/>
            </p:cNvPicPr>
            <p:nvPr/>
          </p:nvPicPr>
          <p:blipFill>
            <a:blip r:embed="rId3"/>
            <a:stretch>
              <a:fillRect/>
            </a:stretch>
          </p:blipFill>
          <p:spPr>
            <a:xfrm>
              <a:off x="3362800" y="1604678"/>
              <a:ext cx="8432986" cy="4200399"/>
            </a:xfrm>
            <a:prstGeom prst="rect">
              <a:avLst/>
            </a:prstGeom>
          </p:spPr>
        </p:pic>
        <p:sp>
          <p:nvSpPr>
            <p:cNvPr id="10" name="Oval 9">
              <a:extLst>
                <a:ext uri="{FF2B5EF4-FFF2-40B4-BE49-F238E27FC236}">
                  <a16:creationId xmlns:a16="http://schemas.microsoft.com/office/drawing/2014/main" id="{8226D713-5CE2-4079-B84F-2FF919F4A3C7}"/>
                </a:ext>
              </a:extLst>
            </p:cNvPr>
            <p:cNvSpPr/>
            <p:nvPr/>
          </p:nvSpPr>
          <p:spPr>
            <a:xfrm>
              <a:off x="9944250" y="2645018"/>
              <a:ext cx="1875203" cy="4182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8" name="Rectangle 7">
            <a:extLst>
              <a:ext uri="{FF2B5EF4-FFF2-40B4-BE49-F238E27FC236}">
                <a16:creationId xmlns:a16="http://schemas.microsoft.com/office/drawing/2014/main" id="{2C587D58-DF3E-4A61-A5D3-439D88C7F282}"/>
              </a:ext>
            </a:extLst>
          </p:cNvPr>
          <p:cNvSpPr/>
          <p:nvPr/>
        </p:nvSpPr>
        <p:spPr>
          <a:xfrm>
            <a:off x="372547" y="5242095"/>
            <a:ext cx="2966586" cy="8725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0274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1C2C7D-5724-45A3-AA73-8EB09D3D566A}"/>
              </a:ext>
            </a:extLst>
          </p:cNvPr>
          <p:cNvSpPr txBox="1"/>
          <p:nvPr/>
        </p:nvSpPr>
        <p:spPr>
          <a:xfrm>
            <a:off x="1193606" y="136420"/>
            <a:ext cx="4966424" cy="523220"/>
          </a:xfrm>
          <a:prstGeom prst="rect">
            <a:avLst/>
          </a:prstGeom>
          <a:noFill/>
        </p:spPr>
        <p:txBody>
          <a:bodyPr wrap="none" rtlCol="0">
            <a:spAutoFit/>
          </a:bodyPr>
          <a:lstStyle/>
          <a:p>
            <a:r>
              <a:rPr lang="es-MX" sz="2800" b="1" dirty="0">
                <a:solidFill>
                  <a:schemeClr val="bg1"/>
                </a:solidFill>
                <a:latin typeface="Tahoma" panose="020B0604030504040204" pitchFamily="34" charset="0"/>
                <a:ea typeface="Tahoma" panose="020B0604030504040204" pitchFamily="34" charset="0"/>
                <a:cs typeface="Tahoma" panose="020B0604030504040204" pitchFamily="34" charset="0"/>
              </a:rPr>
              <a:t>INVERSION EN EL MUNDO</a:t>
            </a:r>
          </a:p>
        </p:txBody>
      </p:sp>
      <p:sp>
        <p:nvSpPr>
          <p:cNvPr id="18" name="Footer Placeholder 1">
            <a:extLst>
              <a:ext uri="{FF2B5EF4-FFF2-40B4-BE49-F238E27FC236}">
                <a16:creationId xmlns:a16="http://schemas.microsoft.com/office/drawing/2014/main" id="{24C58544-EE56-498B-82F9-1DF0927C5C68}"/>
              </a:ext>
            </a:extLst>
          </p:cNvPr>
          <p:cNvSpPr txBox="1">
            <a:spLocks/>
          </p:cNvSpPr>
          <p:nvPr/>
        </p:nvSpPr>
        <p:spPr>
          <a:xfrm>
            <a:off x="8045381" y="6605966"/>
            <a:ext cx="3750405" cy="311241"/>
          </a:xfrm>
          <a:prstGeom prst="rect">
            <a:avLst/>
          </a:prstGeom>
        </p:spPr>
        <p:txBody>
          <a:bodyPr vert="horz" lIns="91440" tIns="45720" rIns="91440" bIns="45720" rtlCol="0" anchor="ctr"/>
          <a:lstStyle>
            <a:defPPr>
              <a:defRPr lang="es-MX"/>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700" dirty="0">
                <a:solidFill>
                  <a:schemeClr val="bg1"/>
                </a:solidFill>
              </a:rPr>
              <a:t>Prohibida su reproducción parcial o total del documento sin la autorización del Autor</a:t>
            </a:r>
            <a:endParaRPr lang="en-US" sz="700" dirty="0">
              <a:solidFill>
                <a:schemeClr val="bg1"/>
              </a:solidFill>
            </a:endParaRPr>
          </a:p>
        </p:txBody>
      </p:sp>
      <p:pic>
        <p:nvPicPr>
          <p:cNvPr id="2" name="Picture 1">
            <a:extLst>
              <a:ext uri="{FF2B5EF4-FFF2-40B4-BE49-F238E27FC236}">
                <a16:creationId xmlns:a16="http://schemas.microsoft.com/office/drawing/2014/main" id="{71F1BAE5-6583-4611-A420-E6B4F40F5B6E}"/>
              </a:ext>
            </a:extLst>
          </p:cNvPr>
          <p:cNvPicPr>
            <a:picLocks noChangeAspect="1"/>
          </p:cNvPicPr>
          <p:nvPr/>
        </p:nvPicPr>
        <p:blipFill>
          <a:blip r:embed="rId2"/>
          <a:stretch>
            <a:fillRect/>
          </a:stretch>
        </p:blipFill>
        <p:spPr>
          <a:xfrm>
            <a:off x="3505591" y="1217946"/>
            <a:ext cx="8297280" cy="5311238"/>
          </a:xfrm>
          <a:prstGeom prst="rect">
            <a:avLst/>
          </a:prstGeom>
        </p:spPr>
      </p:pic>
      <p:sp>
        <p:nvSpPr>
          <p:cNvPr id="6" name="TextBox 5">
            <a:extLst>
              <a:ext uri="{FF2B5EF4-FFF2-40B4-BE49-F238E27FC236}">
                <a16:creationId xmlns:a16="http://schemas.microsoft.com/office/drawing/2014/main" id="{76CD884C-B260-49F4-B9C0-66603C5236CE}"/>
              </a:ext>
            </a:extLst>
          </p:cNvPr>
          <p:cNvSpPr txBox="1"/>
          <p:nvPr/>
        </p:nvSpPr>
        <p:spPr>
          <a:xfrm>
            <a:off x="389129" y="2328009"/>
            <a:ext cx="2724019" cy="2677656"/>
          </a:xfrm>
          <a:prstGeom prst="rect">
            <a:avLst/>
          </a:prstGeom>
          <a:noFill/>
        </p:spPr>
        <p:txBody>
          <a:bodyPr wrap="square">
            <a:spAutoFit/>
          </a:bodyPr>
          <a:lstStyle/>
          <a:p>
            <a:pPr algn="just"/>
            <a:r>
              <a:rPr lang="es-MX" sz="14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¿Cómo podemos eliminar </a:t>
            </a:r>
          </a:p>
          <a:p>
            <a:pPr algn="just"/>
            <a:endParaRPr lang="es-MX" sz="1400" dirty="0">
              <a:solidFill>
                <a:srgbClr val="0F1419"/>
              </a:solidFill>
              <a:latin typeface="Tahoma" panose="020B0604030504040204" pitchFamily="34" charset="0"/>
              <a:ea typeface="Tahoma" panose="020B0604030504040204" pitchFamily="34" charset="0"/>
              <a:cs typeface="Tahoma" panose="020B0604030504040204" pitchFamily="34" charset="0"/>
            </a:endParaRPr>
          </a:p>
          <a:p>
            <a:pPr algn="just"/>
            <a:r>
              <a:rPr lang="es-MX" sz="1400" b="1"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$ 700 </a:t>
            </a:r>
            <a:r>
              <a:rPr lang="es-MX" sz="14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mil millones de dólares en la industria de hidrocarburos o $ </a:t>
            </a:r>
            <a:r>
              <a:rPr lang="es-MX" sz="1400" b="1"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823</a:t>
            </a:r>
            <a:r>
              <a:rPr lang="es-MX" sz="14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 mil millones en el sector eléctrico? </a:t>
            </a:r>
          </a:p>
          <a:p>
            <a:pPr algn="just"/>
            <a:endParaRPr lang="es-MX" sz="1400" b="0" i="0" dirty="0">
              <a:solidFill>
                <a:srgbClr val="0F1419"/>
              </a:solidFill>
              <a:effectLst/>
              <a:latin typeface="Tahoma" panose="020B0604030504040204" pitchFamily="34" charset="0"/>
              <a:ea typeface="Tahoma" panose="020B0604030504040204" pitchFamily="34" charset="0"/>
              <a:cs typeface="Tahoma" panose="020B0604030504040204" pitchFamily="34" charset="0"/>
            </a:endParaRPr>
          </a:p>
          <a:p>
            <a:pPr algn="just"/>
            <a:endParaRPr lang="es-MX" sz="1400" dirty="0">
              <a:solidFill>
                <a:srgbClr val="0F1419"/>
              </a:solidFill>
              <a:latin typeface="Tahoma" panose="020B0604030504040204" pitchFamily="34" charset="0"/>
              <a:ea typeface="Tahoma" panose="020B0604030504040204" pitchFamily="34" charset="0"/>
              <a:cs typeface="Tahoma" panose="020B0604030504040204" pitchFamily="34" charset="0"/>
            </a:endParaRPr>
          </a:p>
          <a:p>
            <a:pPr algn="just"/>
            <a:r>
              <a:rPr lang="es-MX" sz="1400" b="0" i="0" dirty="0">
                <a:solidFill>
                  <a:srgbClr val="0F1419"/>
                </a:solidFill>
                <a:effectLst/>
                <a:latin typeface="Tahoma" panose="020B0604030504040204" pitchFamily="34" charset="0"/>
                <a:ea typeface="Tahoma" panose="020B0604030504040204" pitchFamily="34" charset="0"/>
                <a:cs typeface="Tahoma" panose="020B0604030504040204" pitchFamily="34" charset="0"/>
              </a:rPr>
              <a:t>¿Existe alguna otra forma de producir transportadores de energía para su uso en el mundo?</a:t>
            </a:r>
            <a:endParaRPr lang="es-MX" sz="14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0851B62-3840-408F-90EB-F649632BA226}"/>
              </a:ext>
            </a:extLst>
          </p:cNvPr>
          <p:cNvSpPr/>
          <p:nvPr/>
        </p:nvSpPr>
        <p:spPr>
          <a:xfrm>
            <a:off x="9920583" y="1224926"/>
            <a:ext cx="905634" cy="44708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angle 7">
            <a:extLst>
              <a:ext uri="{FF2B5EF4-FFF2-40B4-BE49-F238E27FC236}">
                <a16:creationId xmlns:a16="http://schemas.microsoft.com/office/drawing/2014/main" id="{D3820F24-AA4F-46F1-BD54-2C8BD59F55ED}"/>
              </a:ext>
            </a:extLst>
          </p:cNvPr>
          <p:cNvSpPr/>
          <p:nvPr/>
        </p:nvSpPr>
        <p:spPr>
          <a:xfrm>
            <a:off x="267845" y="2794318"/>
            <a:ext cx="2966586" cy="8725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395594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050A654-BC04-474D-A5EA-DAABB575E6B8}"/>
              </a:ext>
            </a:extLst>
          </p:cNvPr>
          <p:cNvSpPr>
            <a:spLocks noChangeArrowheads="1"/>
          </p:cNvSpPr>
          <p:nvPr/>
        </p:nvSpPr>
        <p:spPr bwMode="auto">
          <a:xfrm>
            <a:off x="0" y="285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13" name="TextBox 12">
            <a:extLst>
              <a:ext uri="{FF2B5EF4-FFF2-40B4-BE49-F238E27FC236}">
                <a16:creationId xmlns:a16="http://schemas.microsoft.com/office/drawing/2014/main" id="{1913738E-E307-4EAD-8A0D-B042C4F1DAB3}"/>
              </a:ext>
            </a:extLst>
          </p:cNvPr>
          <p:cNvSpPr txBox="1"/>
          <p:nvPr/>
        </p:nvSpPr>
        <p:spPr>
          <a:xfrm>
            <a:off x="9353272" y="6644056"/>
            <a:ext cx="2630848" cy="200055"/>
          </a:xfrm>
          <a:prstGeom prst="rect">
            <a:avLst/>
          </a:prstGeom>
          <a:noFill/>
        </p:spPr>
        <p:txBody>
          <a:bodyPr wrap="none" rtlCol="0">
            <a:spAutoFit/>
          </a:bodyPr>
          <a:lstStyle/>
          <a:p>
            <a:r>
              <a:rPr lang="es-MX" sz="700" dirty="0">
                <a:solidFill>
                  <a:schemeClr val="bg1"/>
                </a:solidFill>
              </a:rPr>
              <a:t>FUENTE :Recopilación y Análisis de Caraiva. Leon &amp; Pech Architects</a:t>
            </a:r>
          </a:p>
        </p:txBody>
      </p:sp>
      <p:sp>
        <p:nvSpPr>
          <p:cNvPr id="22" name="TextBox 21">
            <a:extLst>
              <a:ext uri="{FF2B5EF4-FFF2-40B4-BE49-F238E27FC236}">
                <a16:creationId xmlns:a16="http://schemas.microsoft.com/office/drawing/2014/main" id="{75EC4C6D-89ED-4ABE-BDE4-3F853D48B6F6}"/>
              </a:ext>
            </a:extLst>
          </p:cNvPr>
          <p:cNvSpPr txBox="1"/>
          <p:nvPr/>
        </p:nvSpPr>
        <p:spPr>
          <a:xfrm>
            <a:off x="1193606" y="136420"/>
            <a:ext cx="10538462" cy="523220"/>
          </a:xfrm>
          <a:prstGeom prst="rect">
            <a:avLst/>
          </a:prstGeom>
          <a:noFill/>
        </p:spPr>
        <p:txBody>
          <a:bodyPr wrap="none" rtlCol="0">
            <a:spAutoFit/>
          </a:bodyPr>
          <a:lstStyle/>
          <a:p>
            <a:r>
              <a:rPr lang="es-MX" sz="2800" b="1" dirty="0">
                <a:solidFill>
                  <a:schemeClr val="bg1"/>
                </a:solidFill>
                <a:latin typeface="Tahoma" panose="020B0604030504040204" pitchFamily="34" charset="0"/>
                <a:ea typeface="Tahoma" panose="020B0604030504040204" pitchFamily="34" charset="0"/>
                <a:cs typeface="Tahoma" panose="020B0604030504040204" pitchFamily="34" charset="0"/>
              </a:rPr>
              <a:t>TRACK PUBLIC MONEY- PETROLEO ¿PRODRA ELIMINAR?</a:t>
            </a:r>
          </a:p>
        </p:txBody>
      </p:sp>
      <p:sp>
        <p:nvSpPr>
          <p:cNvPr id="7" name="TextBox 6">
            <a:extLst>
              <a:ext uri="{FF2B5EF4-FFF2-40B4-BE49-F238E27FC236}">
                <a16:creationId xmlns:a16="http://schemas.microsoft.com/office/drawing/2014/main" id="{F74C0A57-390C-4595-8854-88B5564727BA}"/>
              </a:ext>
            </a:extLst>
          </p:cNvPr>
          <p:cNvSpPr txBox="1"/>
          <p:nvPr/>
        </p:nvSpPr>
        <p:spPr>
          <a:xfrm>
            <a:off x="661370" y="1176952"/>
            <a:ext cx="10939644" cy="646331"/>
          </a:xfrm>
          <a:prstGeom prst="rect">
            <a:avLst/>
          </a:prstGeom>
          <a:noFill/>
        </p:spPr>
        <p:txBody>
          <a:bodyPr wrap="square">
            <a:spAutoFit/>
          </a:bodyPr>
          <a:lstStyle/>
          <a:p>
            <a:pPr algn="just"/>
            <a:endParaRPr lang="es-MX" dirty="0">
              <a:latin typeface="Tahoma" panose="020B0604030504040204" pitchFamily="34" charset="0"/>
              <a:ea typeface="Tahoma" panose="020B0604030504040204" pitchFamily="34" charset="0"/>
              <a:cs typeface="Tahoma" panose="020B0604030504040204" pitchFamily="34" charset="0"/>
            </a:endParaRPr>
          </a:p>
          <a:p>
            <a:pPr algn="just"/>
            <a:endParaRPr lang="es-MX"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648632E5-C661-47C8-9A89-7B55497D1E67}"/>
              </a:ext>
            </a:extLst>
          </p:cNvPr>
          <p:cNvSpPr txBox="1"/>
          <p:nvPr/>
        </p:nvSpPr>
        <p:spPr>
          <a:xfrm>
            <a:off x="88505" y="1496247"/>
            <a:ext cx="2787318" cy="4865243"/>
          </a:xfrm>
          <a:prstGeom prst="rect">
            <a:avLst/>
          </a:prstGeom>
          <a:noFill/>
        </p:spPr>
        <p:txBody>
          <a:bodyPr wrap="square">
            <a:spAutoFit/>
          </a:bodyPr>
          <a:lstStyle/>
          <a:p>
            <a:pPr marL="168275" marR="466090" algn="just">
              <a:lnSpc>
                <a:spcPct val="130000"/>
              </a:lnSpc>
              <a:spcAft>
                <a:spcPts val="0"/>
              </a:spcAft>
            </a:pPr>
            <a:r>
              <a:rPr lang="es-MX" sz="1200" dirty="0">
                <a:solidFill>
                  <a:srgbClr val="231F20"/>
                </a:solidFill>
                <a:latin typeface="Tahoma" panose="020B0604030504040204" pitchFamily="34" charset="0"/>
                <a:ea typeface="Tahoma" panose="020B0604030504040204" pitchFamily="34" charset="0"/>
                <a:cs typeface="Tahoma" panose="020B0604030504040204" pitchFamily="34" charset="0"/>
              </a:rPr>
              <a:t>Imagen compara 22 de los mayores productores de petróleo, en términos </a:t>
            </a:r>
            <a:r>
              <a:rPr lang="es-MX" sz="1200" b="1" dirty="0">
                <a:solidFill>
                  <a:srgbClr val="231F20"/>
                </a:solidFill>
                <a:latin typeface="Tahoma" panose="020B0604030504040204" pitchFamily="34" charset="0"/>
                <a:ea typeface="Tahoma" panose="020B0604030504040204" pitchFamily="34" charset="0"/>
                <a:cs typeface="Tahoma" panose="020B0604030504040204" pitchFamily="34" charset="0"/>
              </a:rPr>
              <a:t>de ingreso per cápita (eje y) y la participación de los ingresos públicos obtenidos del aceite (eje x).</a:t>
            </a:r>
          </a:p>
          <a:p>
            <a:pPr marL="168275" marR="466090" algn="just">
              <a:lnSpc>
                <a:spcPct val="130000"/>
              </a:lnSpc>
              <a:spcAft>
                <a:spcPts val="0"/>
              </a:spcAft>
            </a:pPr>
            <a:endParaRPr lang="es-MX" sz="1200"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68275" marR="466090" algn="just">
              <a:lnSpc>
                <a:spcPct val="130000"/>
              </a:lnSpc>
              <a:spcAft>
                <a:spcPts val="0"/>
              </a:spcAft>
            </a:pPr>
            <a:r>
              <a:rPr lang="es-MX" sz="1200" dirty="0">
                <a:solidFill>
                  <a:srgbClr val="231F20"/>
                </a:solidFill>
                <a:latin typeface="Tahoma" panose="020B0604030504040204" pitchFamily="34" charset="0"/>
                <a:ea typeface="Tahoma" panose="020B0604030504040204" pitchFamily="34" charset="0"/>
                <a:cs typeface="Tahoma" panose="020B0604030504040204" pitchFamily="34" charset="0"/>
              </a:rPr>
              <a:t>Entre </a:t>
            </a:r>
            <a:r>
              <a:rPr lang="es-MX" sz="1200" u="sng" dirty="0">
                <a:solidFill>
                  <a:srgbClr val="231F20"/>
                </a:solidFill>
                <a:latin typeface="Tahoma" panose="020B0604030504040204" pitchFamily="34" charset="0"/>
                <a:ea typeface="Tahoma" panose="020B0604030504040204" pitchFamily="34" charset="0"/>
                <a:cs typeface="Tahoma" panose="020B0604030504040204" pitchFamily="34" charset="0"/>
              </a:rPr>
              <a:t>mayor participación tenga en los ingresos en un gobierno, mayor complicado la transición energética</a:t>
            </a:r>
            <a:r>
              <a:rPr lang="es-MX" sz="1200" dirty="0">
                <a:solidFill>
                  <a:srgbClr val="231F20"/>
                </a:solidFill>
                <a:latin typeface="Tahoma" panose="020B0604030504040204" pitchFamily="34" charset="0"/>
                <a:ea typeface="Tahoma" panose="020B0604030504040204" pitchFamily="34" charset="0"/>
                <a:cs typeface="Tahoma" panose="020B0604030504040204" pitchFamily="34" charset="0"/>
              </a:rPr>
              <a:t>.</a:t>
            </a:r>
          </a:p>
          <a:p>
            <a:pPr marL="168275" marR="466090" algn="just">
              <a:lnSpc>
                <a:spcPct val="130000"/>
              </a:lnSpc>
              <a:spcAft>
                <a:spcPts val="0"/>
              </a:spcAft>
            </a:pPr>
            <a:endParaRPr lang="es-MX" sz="1200"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68275" marR="466090" algn="just">
              <a:lnSpc>
                <a:spcPct val="130000"/>
              </a:lnSpc>
              <a:spcAft>
                <a:spcPts val="0"/>
              </a:spcAft>
            </a:pPr>
            <a:r>
              <a:rPr lang="es-MX" sz="1200" dirty="0">
                <a:solidFill>
                  <a:srgbClr val="231F20"/>
                </a:solidFill>
                <a:latin typeface="Tahoma" panose="020B0604030504040204" pitchFamily="34" charset="0"/>
                <a:ea typeface="Tahoma" panose="020B0604030504040204" pitchFamily="34" charset="0"/>
                <a:cs typeface="Tahoma" panose="020B0604030504040204" pitchFamily="34" charset="0"/>
              </a:rPr>
              <a:t>A lo cual requiere un mayor incremento en el per cápita de la población, y esto solo se logra diversificando la económica, y mejorando las políticas públicas.</a:t>
            </a:r>
          </a:p>
        </p:txBody>
      </p:sp>
      <p:pic>
        <p:nvPicPr>
          <p:cNvPr id="4" name="Picture 3">
            <a:extLst>
              <a:ext uri="{FF2B5EF4-FFF2-40B4-BE49-F238E27FC236}">
                <a16:creationId xmlns:a16="http://schemas.microsoft.com/office/drawing/2014/main" id="{5CBC3DDA-126D-425C-85DC-ADC7070DFE1A}"/>
              </a:ext>
            </a:extLst>
          </p:cNvPr>
          <p:cNvPicPr>
            <a:picLocks noChangeAspect="1"/>
          </p:cNvPicPr>
          <p:nvPr/>
        </p:nvPicPr>
        <p:blipFill>
          <a:blip r:embed="rId3"/>
          <a:stretch>
            <a:fillRect/>
          </a:stretch>
        </p:blipFill>
        <p:spPr>
          <a:xfrm>
            <a:off x="3261857" y="1044544"/>
            <a:ext cx="8598842" cy="5599511"/>
          </a:xfrm>
          <a:prstGeom prst="rect">
            <a:avLst/>
          </a:prstGeom>
        </p:spPr>
      </p:pic>
      <p:sp>
        <p:nvSpPr>
          <p:cNvPr id="2" name="Oval 1">
            <a:extLst>
              <a:ext uri="{FF2B5EF4-FFF2-40B4-BE49-F238E27FC236}">
                <a16:creationId xmlns:a16="http://schemas.microsoft.com/office/drawing/2014/main" id="{9329ED24-4211-410E-98EC-714E45CFEA18}"/>
              </a:ext>
            </a:extLst>
          </p:cNvPr>
          <p:cNvSpPr/>
          <p:nvPr/>
        </p:nvSpPr>
        <p:spPr>
          <a:xfrm flipH="1" flipV="1">
            <a:off x="5472439" y="5514321"/>
            <a:ext cx="97721" cy="9772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Oval 8">
            <a:extLst>
              <a:ext uri="{FF2B5EF4-FFF2-40B4-BE49-F238E27FC236}">
                <a16:creationId xmlns:a16="http://schemas.microsoft.com/office/drawing/2014/main" id="{D0A9462B-04DC-4279-83C9-7DA8E0B08A98}"/>
              </a:ext>
            </a:extLst>
          </p:cNvPr>
          <p:cNvSpPr/>
          <p:nvPr/>
        </p:nvSpPr>
        <p:spPr>
          <a:xfrm flipH="1" flipV="1">
            <a:off x="6616027" y="5485239"/>
            <a:ext cx="97721" cy="977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TextBox 10">
            <a:extLst>
              <a:ext uri="{FF2B5EF4-FFF2-40B4-BE49-F238E27FC236}">
                <a16:creationId xmlns:a16="http://schemas.microsoft.com/office/drawing/2014/main" id="{25F023F1-547C-4866-A57B-6F144561A9B4}"/>
              </a:ext>
            </a:extLst>
          </p:cNvPr>
          <p:cNvSpPr txBox="1"/>
          <p:nvPr/>
        </p:nvSpPr>
        <p:spPr>
          <a:xfrm>
            <a:off x="4722806" y="4905112"/>
            <a:ext cx="1154483" cy="338554"/>
          </a:xfrm>
          <a:prstGeom prst="rect">
            <a:avLst/>
          </a:prstGeom>
          <a:noFill/>
        </p:spPr>
        <p:txBody>
          <a:bodyPr wrap="none" rtlCol="0">
            <a:spAutoFit/>
          </a:bodyPr>
          <a:lstStyle/>
          <a:p>
            <a:pPr algn="ctr"/>
            <a:r>
              <a:rPr lang="es-MX" sz="800" dirty="0"/>
              <a:t>MEXICO </a:t>
            </a:r>
            <a:r>
              <a:rPr lang="es-MX" sz="800" b="1" dirty="0"/>
              <a:t>DESPUES</a:t>
            </a:r>
            <a:r>
              <a:rPr lang="es-MX" sz="800" dirty="0"/>
              <a:t> DE </a:t>
            </a:r>
          </a:p>
          <a:p>
            <a:pPr algn="ctr"/>
            <a:r>
              <a:rPr lang="es-MX" sz="800" dirty="0"/>
              <a:t>REFORMA ENERGETICA</a:t>
            </a:r>
          </a:p>
        </p:txBody>
      </p:sp>
      <p:cxnSp>
        <p:nvCxnSpPr>
          <p:cNvPr id="8" name="Straight Arrow Connector 7">
            <a:extLst>
              <a:ext uri="{FF2B5EF4-FFF2-40B4-BE49-F238E27FC236}">
                <a16:creationId xmlns:a16="http://schemas.microsoft.com/office/drawing/2014/main" id="{E097BB90-CE46-438B-ABA3-A6A38E0B4671}"/>
              </a:ext>
            </a:extLst>
          </p:cNvPr>
          <p:cNvCxnSpPr>
            <a:endCxn id="2" idx="5"/>
          </p:cNvCxnSpPr>
          <p:nvPr/>
        </p:nvCxnSpPr>
        <p:spPr>
          <a:xfrm>
            <a:off x="5332837" y="5243666"/>
            <a:ext cx="153913" cy="2849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BB45B9D-68D5-4E88-BBE0-95AD65E20A8A}"/>
              </a:ext>
            </a:extLst>
          </p:cNvPr>
          <p:cNvSpPr txBox="1"/>
          <p:nvPr/>
        </p:nvSpPr>
        <p:spPr>
          <a:xfrm>
            <a:off x="6436405" y="4879560"/>
            <a:ext cx="1154483" cy="338554"/>
          </a:xfrm>
          <a:prstGeom prst="rect">
            <a:avLst/>
          </a:prstGeom>
          <a:noFill/>
        </p:spPr>
        <p:txBody>
          <a:bodyPr wrap="none" rtlCol="0">
            <a:spAutoFit/>
          </a:bodyPr>
          <a:lstStyle/>
          <a:p>
            <a:pPr algn="ctr"/>
            <a:r>
              <a:rPr lang="es-MX" sz="800" dirty="0"/>
              <a:t>MEXICO </a:t>
            </a:r>
            <a:r>
              <a:rPr lang="es-MX" sz="800" b="1" dirty="0"/>
              <a:t>ANTES</a:t>
            </a:r>
            <a:r>
              <a:rPr lang="es-MX" sz="800" dirty="0"/>
              <a:t> DE </a:t>
            </a:r>
          </a:p>
          <a:p>
            <a:pPr algn="ctr"/>
            <a:r>
              <a:rPr lang="es-MX" sz="800" dirty="0"/>
              <a:t>REFORMA ENERGETICA</a:t>
            </a:r>
          </a:p>
        </p:txBody>
      </p:sp>
      <p:cxnSp>
        <p:nvCxnSpPr>
          <p:cNvPr id="15" name="Straight Arrow Connector 14">
            <a:extLst>
              <a:ext uri="{FF2B5EF4-FFF2-40B4-BE49-F238E27FC236}">
                <a16:creationId xmlns:a16="http://schemas.microsoft.com/office/drawing/2014/main" id="{5B0FDC1A-9D87-47E2-B1F5-AAADBE4E13B5}"/>
              </a:ext>
            </a:extLst>
          </p:cNvPr>
          <p:cNvCxnSpPr>
            <a:cxnSpLocks/>
            <a:stCxn id="14" idx="2"/>
          </p:cNvCxnSpPr>
          <p:nvPr/>
        </p:nvCxnSpPr>
        <p:spPr>
          <a:xfrm flipH="1">
            <a:off x="6674023" y="5218114"/>
            <a:ext cx="339624" cy="2849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4C7F632-C2B7-407F-B13E-F42A9BC44291}"/>
              </a:ext>
            </a:extLst>
          </p:cNvPr>
          <p:cNvPicPr>
            <a:picLocks noChangeAspect="1"/>
          </p:cNvPicPr>
          <p:nvPr/>
        </p:nvPicPr>
        <p:blipFill>
          <a:blip r:embed="rId4"/>
          <a:stretch>
            <a:fillRect/>
          </a:stretch>
        </p:blipFill>
        <p:spPr>
          <a:xfrm>
            <a:off x="2373982" y="1044543"/>
            <a:ext cx="9610138" cy="5599509"/>
          </a:xfrm>
          <a:prstGeom prst="rect">
            <a:avLst/>
          </a:prstGeom>
        </p:spPr>
      </p:pic>
      <p:pic>
        <p:nvPicPr>
          <p:cNvPr id="5" name="Picture 4">
            <a:extLst>
              <a:ext uri="{FF2B5EF4-FFF2-40B4-BE49-F238E27FC236}">
                <a16:creationId xmlns:a16="http://schemas.microsoft.com/office/drawing/2014/main" id="{CE84344A-B013-4C0B-A5C6-F7A00E197169}"/>
              </a:ext>
            </a:extLst>
          </p:cNvPr>
          <p:cNvPicPr>
            <a:picLocks noChangeAspect="1"/>
          </p:cNvPicPr>
          <p:nvPr/>
        </p:nvPicPr>
        <p:blipFill>
          <a:blip r:embed="rId5"/>
          <a:stretch>
            <a:fillRect/>
          </a:stretch>
        </p:blipFill>
        <p:spPr>
          <a:xfrm>
            <a:off x="2373982" y="1044539"/>
            <a:ext cx="9610138" cy="5550090"/>
          </a:xfrm>
          <a:prstGeom prst="rect">
            <a:avLst/>
          </a:prstGeom>
        </p:spPr>
      </p:pic>
      <p:pic>
        <p:nvPicPr>
          <p:cNvPr id="6" name="Picture 5">
            <a:extLst>
              <a:ext uri="{FF2B5EF4-FFF2-40B4-BE49-F238E27FC236}">
                <a16:creationId xmlns:a16="http://schemas.microsoft.com/office/drawing/2014/main" id="{E26FEB80-E961-4455-8D3B-AB0972407A30}"/>
              </a:ext>
            </a:extLst>
          </p:cNvPr>
          <p:cNvPicPr>
            <a:picLocks noChangeAspect="1"/>
          </p:cNvPicPr>
          <p:nvPr/>
        </p:nvPicPr>
        <p:blipFill>
          <a:blip r:embed="rId6"/>
          <a:stretch>
            <a:fillRect/>
          </a:stretch>
        </p:blipFill>
        <p:spPr>
          <a:xfrm>
            <a:off x="2368155" y="1820751"/>
            <a:ext cx="9823845" cy="4034007"/>
          </a:xfrm>
          <a:prstGeom prst="rect">
            <a:avLst/>
          </a:prstGeom>
        </p:spPr>
      </p:pic>
    </p:spTree>
    <p:extLst>
      <p:ext uri="{BB962C8B-B14F-4D97-AF65-F5344CB8AC3E}">
        <p14:creationId xmlns:p14="http://schemas.microsoft.com/office/powerpoint/2010/main" val="343440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7" presetClass="emph" presetSubtype="0" fill="remove" grpId="0" nodeType="clickEffect">
                                  <p:stCondLst>
                                    <p:cond delay="0"/>
                                  </p:stCondLst>
                                  <p:childTnLst>
                                    <p:animClr clrSpc="rgb" dir="cw">
                                      <p:cBhvr override="childStyle">
                                        <p:cTn id="16" dur="250" autoRev="1" fill="remove"/>
                                        <p:tgtEl>
                                          <p:spTgt spid="2"/>
                                        </p:tgtEl>
                                        <p:attrNameLst>
                                          <p:attrName>style.color</p:attrName>
                                        </p:attrNameLst>
                                      </p:cBhvr>
                                      <p:to>
                                        <a:schemeClr val="bg1"/>
                                      </p:to>
                                    </p:animClr>
                                    <p:animClr clrSpc="rgb" dir="cw">
                                      <p:cBhvr>
                                        <p:cTn id="17" dur="250" autoRev="1" fill="remove"/>
                                        <p:tgtEl>
                                          <p:spTgt spid="2"/>
                                        </p:tgtEl>
                                        <p:attrNameLst>
                                          <p:attrName>fillcolor</p:attrName>
                                        </p:attrNameLst>
                                      </p:cBhvr>
                                      <p:to>
                                        <a:schemeClr val="bg1"/>
                                      </p:to>
                                    </p:animClr>
                                    <p:set>
                                      <p:cBhvr>
                                        <p:cTn id="18" dur="250" autoRev="1" fill="remove"/>
                                        <p:tgtEl>
                                          <p:spTgt spid="2"/>
                                        </p:tgtEl>
                                        <p:attrNameLst>
                                          <p:attrName>fill.type</p:attrName>
                                        </p:attrNameLst>
                                      </p:cBhvr>
                                      <p:to>
                                        <p:strVal val="solid"/>
                                      </p:to>
                                    </p:set>
                                    <p:set>
                                      <p:cBhvr>
                                        <p:cTn id="19" dur="250" autoRev="1" fill="remove"/>
                                        <p:tgtEl>
                                          <p:spTgt spid="2"/>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C911B59-1D65-469C-9C25-AE094C28A5CA}"/>
              </a:ext>
            </a:extLst>
          </p:cNvPr>
          <p:cNvSpPr>
            <a:spLocks noChangeArrowheads="1"/>
          </p:cNvSpPr>
          <p:nvPr/>
        </p:nvSpPr>
        <p:spPr bwMode="auto">
          <a:xfrm>
            <a:off x="1361130" y="171638"/>
            <a:ext cx="77364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s-MX" sz="2400" b="1" dirty="0">
                <a:solidFill>
                  <a:schemeClr val="bg1"/>
                </a:solidFill>
                <a:latin typeface="Tahoma" panose="020B0604030504040204" pitchFamily="34" charset="0"/>
                <a:ea typeface="Tahoma" panose="020B0604030504040204" pitchFamily="34" charset="0"/>
                <a:cs typeface="Tahoma" panose="020B0604030504040204" pitchFamily="34" charset="0"/>
              </a:rPr>
              <a:t>IEPS A GASOLINA Y DIESEL  UN BUEN NEGOCIO </a:t>
            </a:r>
          </a:p>
        </p:txBody>
      </p:sp>
      <p:sp>
        <p:nvSpPr>
          <p:cNvPr id="3" name="Rectangle 4">
            <a:extLst>
              <a:ext uri="{FF2B5EF4-FFF2-40B4-BE49-F238E27FC236}">
                <a16:creationId xmlns:a16="http://schemas.microsoft.com/office/drawing/2014/main" id="{6050A654-BC04-474D-A5EA-DAABB575E6B8}"/>
              </a:ext>
            </a:extLst>
          </p:cNvPr>
          <p:cNvSpPr>
            <a:spLocks noChangeArrowheads="1"/>
          </p:cNvSpPr>
          <p:nvPr/>
        </p:nvSpPr>
        <p:spPr bwMode="auto">
          <a:xfrm>
            <a:off x="0" y="285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13" name="TextBox 12">
            <a:extLst>
              <a:ext uri="{FF2B5EF4-FFF2-40B4-BE49-F238E27FC236}">
                <a16:creationId xmlns:a16="http://schemas.microsoft.com/office/drawing/2014/main" id="{1913738E-E307-4EAD-8A0D-B042C4F1DAB3}"/>
              </a:ext>
            </a:extLst>
          </p:cNvPr>
          <p:cNvSpPr txBox="1"/>
          <p:nvPr/>
        </p:nvSpPr>
        <p:spPr>
          <a:xfrm>
            <a:off x="9353272" y="6644056"/>
            <a:ext cx="2630848" cy="200055"/>
          </a:xfrm>
          <a:prstGeom prst="rect">
            <a:avLst/>
          </a:prstGeom>
          <a:noFill/>
        </p:spPr>
        <p:txBody>
          <a:bodyPr wrap="none" rtlCol="0">
            <a:spAutoFit/>
          </a:bodyPr>
          <a:lstStyle/>
          <a:p>
            <a:r>
              <a:rPr lang="es-MX" sz="700" dirty="0">
                <a:solidFill>
                  <a:schemeClr val="bg1"/>
                </a:solidFill>
              </a:rPr>
              <a:t>FUENTE :Recopilación y Análisis de Caraiva. Leon &amp; Pech Architects</a:t>
            </a:r>
          </a:p>
        </p:txBody>
      </p:sp>
      <p:graphicFrame>
        <p:nvGraphicFramePr>
          <p:cNvPr id="7" name="Chart 6">
            <a:extLst>
              <a:ext uri="{FF2B5EF4-FFF2-40B4-BE49-F238E27FC236}">
                <a16:creationId xmlns:a16="http://schemas.microsoft.com/office/drawing/2014/main" id="{7690D3C3-0C72-48F0-B5C0-BF40DF8972FE}"/>
              </a:ext>
            </a:extLst>
          </p:cNvPr>
          <p:cNvGraphicFramePr>
            <a:graphicFrameLocks/>
          </p:cNvGraphicFramePr>
          <p:nvPr>
            <p:extLst>
              <p:ext uri="{D42A27DB-BD31-4B8C-83A1-F6EECF244321}">
                <p14:modId xmlns:p14="http://schemas.microsoft.com/office/powerpoint/2010/main" val="3525379386"/>
              </p:ext>
            </p:extLst>
          </p:nvPr>
        </p:nvGraphicFramePr>
        <p:xfrm>
          <a:off x="0" y="2593206"/>
          <a:ext cx="12191999" cy="37874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1AF7CE06-5A9B-44EF-999A-C08BC5F102DB}"/>
              </a:ext>
            </a:extLst>
          </p:cNvPr>
          <p:cNvSpPr txBox="1"/>
          <p:nvPr/>
        </p:nvSpPr>
        <p:spPr>
          <a:xfrm>
            <a:off x="703250" y="1164819"/>
            <a:ext cx="10932664" cy="1096262"/>
          </a:xfrm>
          <a:prstGeom prst="rect">
            <a:avLst/>
          </a:prstGeom>
          <a:noFill/>
        </p:spPr>
        <p:txBody>
          <a:bodyPr wrap="square">
            <a:spAutoFit/>
          </a:bodyPr>
          <a:lstStyle/>
          <a:p>
            <a:pPr>
              <a:lnSpc>
                <a:spcPct val="107000"/>
              </a:lnSpc>
              <a:spcAft>
                <a:spcPts val="800"/>
              </a:spcAft>
            </a:pPr>
            <a:r>
              <a:rPr lang="es-MX" sz="1400" b="1" dirty="0">
                <a:effectLst/>
                <a:latin typeface="Tahoma" panose="020B0604030504040204" pitchFamily="34" charset="0"/>
                <a:ea typeface="Tahoma" panose="020B0604030504040204" pitchFamily="34" charset="0"/>
                <a:cs typeface="Tahoma" panose="020B0604030504040204" pitchFamily="34" charset="0"/>
              </a:rPr>
              <a:t>El fondo mexicano petrolero</a:t>
            </a:r>
            <a:r>
              <a:rPr lang="es-MX" sz="1400" dirty="0">
                <a:effectLst/>
                <a:latin typeface="Tahoma" panose="020B0604030504040204" pitchFamily="34" charset="0"/>
                <a:ea typeface="Tahoma" panose="020B0604030504040204" pitchFamily="34" charset="0"/>
                <a:cs typeface="Tahoma" panose="020B0604030504040204" pitchFamily="34" charset="0"/>
              </a:rPr>
              <a:t>, espera que aporte ingresos a la nación de </a:t>
            </a:r>
            <a:r>
              <a:rPr lang="es-MX" sz="1400" b="1" dirty="0">
                <a:effectLst/>
                <a:latin typeface="Tahoma" panose="020B0604030504040204" pitchFamily="34" charset="0"/>
                <a:ea typeface="Tahoma" panose="020B0604030504040204" pitchFamily="34" charset="0"/>
                <a:cs typeface="Tahoma" panose="020B0604030504040204" pitchFamily="34" charset="0"/>
              </a:rPr>
              <a:t>370 mil millones de pesos</a:t>
            </a:r>
            <a:r>
              <a:rPr lang="es-MX" sz="1400" dirty="0">
                <a:effectLst/>
                <a:latin typeface="Tahoma" panose="020B0604030504040204" pitchFamily="34" charset="0"/>
                <a:ea typeface="Tahoma" panose="020B0604030504040204" pitchFamily="34" charset="0"/>
                <a:cs typeface="Tahoma" panose="020B0604030504040204" pitchFamily="34" charset="0"/>
              </a:rPr>
              <a:t>, y este surgió de la reforma energética, junto con el </a:t>
            </a:r>
            <a:r>
              <a:rPr lang="es-MX" sz="1400" b="1" dirty="0">
                <a:effectLst/>
                <a:latin typeface="Tahoma" panose="020B0604030504040204" pitchFamily="34" charset="0"/>
                <a:ea typeface="Tahoma" panose="020B0604030504040204" pitchFamily="34" charset="0"/>
                <a:cs typeface="Tahoma" panose="020B0604030504040204" pitchFamily="34" charset="0"/>
              </a:rPr>
              <a:t>IEPS </a:t>
            </a:r>
            <a:r>
              <a:rPr lang="es-MX" sz="1400" dirty="0">
                <a:effectLst/>
                <a:latin typeface="Tahoma" panose="020B0604030504040204" pitchFamily="34" charset="0"/>
                <a:ea typeface="Tahoma" panose="020B0604030504040204" pitchFamily="34" charset="0"/>
                <a:cs typeface="Tahoma" panose="020B0604030504040204" pitchFamily="34" charset="0"/>
              </a:rPr>
              <a:t>a combustible que podría ser 300 MM.</a:t>
            </a:r>
          </a:p>
          <a:p>
            <a:pPr algn="just">
              <a:lnSpc>
                <a:spcPct val="107000"/>
              </a:lnSpc>
              <a:spcAft>
                <a:spcPts val="800"/>
              </a:spcAft>
            </a:pPr>
            <a:r>
              <a:rPr lang="es-MX" sz="1400" dirty="0">
                <a:effectLst/>
                <a:latin typeface="Tahoma" panose="020B0604030504040204" pitchFamily="34" charset="0"/>
                <a:ea typeface="Tahoma" panose="020B0604030504040204" pitchFamily="34" charset="0"/>
                <a:cs typeface="Tahoma" panose="020B0604030504040204" pitchFamily="34" charset="0"/>
              </a:rPr>
              <a:t>El total de estos dos ingresos que surgen de la reforma energética para el 2022, </a:t>
            </a:r>
            <a:r>
              <a:rPr lang="es-MX" sz="1400" b="1" dirty="0">
                <a:effectLst/>
                <a:latin typeface="Tahoma" panose="020B0604030504040204" pitchFamily="34" charset="0"/>
                <a:ea typeface="Tahoma" panose="020B0604030504040204" pitchFamily="34" charset="0"/>
                <a:cs typeface="Tahoma" panose="020B0604030504040204" pitchFamily="34" charset="0"/>
              </a:rPr>
              <a:t>serian alrededor de 700 MM</a:t>
            </a:r>
            <a:r>
              <a:rPr lang="es-MX" sz="1400" dirty="0">
                <a:effectLst/>
                <a:latin typeface="Tahoma" panose="020B0604030504040204" pitchFamily="34" charset="0"/>
                <a:ea typeface="Tahoma" panose="020B0604030504040204" pitchFamily="34" charset="0"/>
                <a:cs typeface="Tahoma" panose="020B0604030504040204" pitchFamily="34" charset="0"/>
              </a:rPr>
              <a:t>, y referenciado al precio del barril de crudo.</a:t>
            </a:r>
          </a:p>
        </p:txBody>
      </p:sp>
    </p:spTree>
    <p:extLst>
      <p:ext uri="{BB962C8B-B14F-4D97-AF65-F5344CB8AC3E}">
        <p14:creationId xmlns:p14="http://schemas.microsoft.com/office/powerpoint/2010/main" val="3831180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050A654-BC04-474D-A5EA-DAABB575E6B8}"/>
              </a:ext>
            </a:extLst>
          </p:cNvPr>
          <p:cNvSpPr>
            <a:spLocks noChangeArrowheads="1"/>
          </p:cNvSpPr>
          <p:nvPr/>
        </p:nvSpPr>
        <p:spPr bwMode="auto">
          <a:xfrm>
            <a:off x="0" y="285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13" name="TextBox 12">
            <a:extLst>
              <a:ext uri="{FF2B5EF4-FFF2-40B4-BE49-F238E27FC236}">
                <a16:creationId xmlns:a16="http://schemas.microsoft.com/office/drawing/2014/main" id="{1913738E-E307-4EAD-8A0D-B042C4F1DAB3}"/>
              </a:ext>
            </a:extLst>
          </p:cNvPr>
          <p:cNvSpPr txBox="1"/>
          <p:nvPr/>
        </p:nvSpPr>
        <p:spPr>
          <a:xfrm>
            <a:off x="9353272" y="6644056"/>
            <a:ext cx="2630848" cy="200055"/>
          </a:xfrm>
          <a:prstGeom prst="rect">
            <a:avLst/>
          </a:prstGeom>
          <a:noFill/>
        </p:spPr>
        <p:txBody>
          <a:bodyPr wrap="none" rtlCol="0">
            <a:spAutoFit/>
          </a:bodyPr>
          <a:lstStyle/>
          <a:p>
            <a:r>
              <a:rPr lang="es-MX" sz="700" dirty="0">
                <a:solidFill>
                  <a:schemeClr val="bg1"/>
                </a:solidFill>
              </a:rPr>
              <a:t>FUENTE :Recopilación y Análisis de Caraiva. Leon &amp; Pech Architects</a:t>
            </a:r>
          </a:p>
        </p:txBody>
      </p:sp>
      <p:sp>
        <p:nvSpPr>
          <p:cNvPr id="22" name="TextBox 21">
            <a:extLst>
              <a:ext uri="{FF2B5EF4-FFF2-40B4-BE49-F238E27FC236}">
                <a16:creationId xmlns:a16="http://schemas.microsoft.com/office/drawing/2014/main" id="{75EC4C6D-89ED-4ABE-BDE4-3F853D48B6F6}"/>
              </a:ext>
            </a:extLst>
          </p:cNvPr>
          <p:cNvSpPr txBox="1"/>
          <p:nvPr/>
        </p:nvSpPr>
        <p:spPr>
          <a:xfrm>
            <a:off x="1193606" y="136420"/>
            <a:ext cx="9140644" cy="523220"/>
          </a:xfrm>
          <a:prstGeom prst="rect">
            <a:avLst/>
          </a:prstGeom>
          <a:noFill/>
        </p:spPr>
        <p:txBody>
          <a:bodyPr wrap="none" rtlCol="0">
            <a:spAutoFit/>
          </a:bodyPr>
          <a:lstStyle/>
          <a:p>
            <a:r>
              <a:rPr lang="es-MX" sz="2800" b="1" dirty="0">
                <a:solidFill>
                  <a:schemeClr val="bg1"/>
                </a:solidFill>
                <a:latin typeface="Tahoma" panose="020B0604030504040204" pitchFamily="34" charset="0"/>
                <a:ea typeface="Tahoma" panose="020B0604030504040204" pitchFamily="34" charset="0"/>
                <a:cs typeface="Tahoma" panose="020B0604030504040204" pitchFamily="34" charset="0"/>
              </a:rPr>
              <a:t>THE PRODUCTION GAP- ¿PRODCCION MUNDIAL?</a:t>
            </a:r>
          </a:p>
        </p:txBody>
      </p:sp>
      <p:sp>
        <p:nvSpPr>
          <p:cNvPr id="7" name="TextBox 6">
            <a:extLst>
              <a:ext uri="{FF2B5EF4-FFF2-40B4-BE49-F238E27FC236}">
                <a16:creationId xmlns:a16="http://schemas.microsoft.com/office/drawing/2014/main" id="{F74C0A57-390C-4595-8854-88B5564727BA}"/>
              </a:ext>
            </a:extLst>
          </p:cNvPr>
          <p:cNvSpPr txBox="1"/>
          <p:nvPr/>
        </p:nvSpPr>
        <p:spPr>
          <a:xfrm>
            <a:off x="661370" y="1176952"/>
            <a:ext cx="10939644" cy="646331"/>
          </a:xfrm>
          <a:prstGeom prst="rect">
            <a:avLst/>
          </a:prstGeom>
          <a:noFill/>
        </p:spPr>
        <p:txBody>
          <a:bodyPr wrap="square">
            <a:spAutoFit/>
          </a:bodyPr>
          <a:lstStyle/>
          <a:p>
            <a:pPr algn="just"/>
            <a:endParaRPr lang="es-MX" dirty="0">
              <a:latin typeface="Tahoma" panose="020B0604030504040204" pitchFamily="34" charset="0"/>
              <a:ea typeface="Tahoma" panose="020B0604030504040204" pitchFamily="34" charset="0"/>
              <a:cs typeface="Tahoma" panose="020B0604030504040204" pitchFamily="34" charset="0"/>
            </a:endParaRPr>
          </a:p>
          <a:p>
            <a:pPr algn="just"/>
            <a:endParaRPr lang="es-MX"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065FC4A-5C47-4ACC-8D73-CB6DDE01D504}"/>
              </a:ext>
            </a:extLst>
          </p:cNvPr>
          <p:cNvPicPr>
            <a:picLocks noChangeAspect="1"/>
          </p:cNvPicPr>
          <p:nvPr/>
        </p:nvPicPr>
        <p:blipFill>
          <a:blip r:embed="rId3"/>
          <a:stretch>
            <a:fillRect/>
          </a:stretch>
        </p:blipFill>
        <p:spPr>
          <a:xfrm>
            <a:off x="3115733" y="1025051"/>
            <a:ext cx="8868387" cy="5574128"/>
          </a:xfrm>
          <a:prstGeom prst="rect">
            <a:avLst/>
          </a:prstGeom>
        </p:spPr>
      </p:pic>
      <p:sp>
        <p:nvSpPr>
          <p:cNvPr id="10" name="TextBox 9">
            <a:extLst>
              <a:ext uri="{FF2B5EF4-FFF2-40B4-BE49-F238E27FC236}">
                <a16:creationId xmlns:a16="http://schemas.microsoft.com/office/drawing/2014/main" id="{FD130530-664E-48A8-937F-2E51925750A2}"/>
              </a:ext>
            </a:extLst>
          </p:cNvPr>
          <p:cNvSpPr txBox="1"/>
          <p:nvPr/>
        </p:nvSpPr>
        <p:spPr>
          <a:xfrm>
            <a:off x="400121" y="1702538"/>
            <a:ext cx="2630848" cy="4278094"/>
          </a:xfrm>
          <a:prstGeom prst="rect">
            <a:avLst/>
          </a:prstGeom>
          <a:noFill/>
        </p:spPr>
        <p:txBody>
          <a:bodyPr wrap="square">
            <a:spAutoFit/>
          </a:bodyPr>
          <a:lstStyle/>
          <a:p>
            <a:pPr algn="just"/>
            <a:r>
              <a:rPr lang="es-MX" sz="1600" dirty="0">
                <a:latin typeface="Tahoma" panose="020B0604030504040204" pitchFamily="34" charset="0"/>
                <a:ea typeface="Tahoma" panose="020B0604030504040204" pitchFamily="34" charset="0"/>
                <a:cs typeface="Tahoma" panose="020B0604030504040204" pitchFamily="34" charset="0"/>
              </a:rPr>
              <a:t>La línea </a:t>
            </a:r>
            <a:r>
              <a:rPr lang="es-MX" sz="1600" b="1" dirty="0">
                <a:solidFill>
                  <a:srgbClr val="FF0000"/>
                </a:solidFill>
                <a:latin typeface="Tahoma" panose="020B0604030504040204" pitchFamily="34" charset="0"/>
                <a:ea typeface="Tahoma" panose="020B0604030504040204" pitchFamily="34" charset="0"/>
                <a:cs typeface="Tahoma" panose="020B0604030504040204" pitchFamily="34" charset="0"/>
              </a:rPr>
              <a:t>roja</a:t>
            </a:r>
            <a:r>
              <a:rPr lang="es-MX" sz="1600" dirty="0">
                <a:latin typeface="Tahoma" panose="020B0604030504040204" pitchFamily="34" charset="0"/>
                <a:ea typeface="Tahoma" panose="020B0604030504040204" pitchFamily="34" charset="0"/>
                <a:cs typeface="Tahoma" panose="020B0604030504040204" pitchFamily="34" charset="0"/>
              </a:rPr>
              <a:t>, el escenario real con las proyecciones actuales.</a:t>
            </a:r>
          </a:p>
          <a:p>
            <a:pPr algn="just"/>
            <a:endParaRPr lang="es-MX" sz="1600" dirty="0">
              <a:latin typeface="Tahoma" panose="020B0604030504040204" pitchFamily="34" charset="0"/>
              <a:ea typeface="Tahoma" panose="020B0604030504040204" pitchFamily="34" charset="0"/>
              <a:cs typeface="Tahoma" panose="020B0604030504040204" pitchFamily="34" charset="0"/>
            </a:endParaRPr>
          </a:p>
          <a:p>
            <a:pPr algn="just"/>
            <a:r>
              <a:rPr lang="es-MX" sz="1600" dirty="0">
                <a:latin typeface="Tahoma" panose="020B0604030504040204" pitchFamily="34" charset="0"/>
                <a:ea typeface="Tahoma" panose="020B0604030504040204" pitchFamily="34" charset="0"/>
                <a:cs typeface="Tahoma" panose="020B0604030504040204" pitchFamily="34" charset="0"/>
              </a:rPr>
              <a:t>La línea </a:t>
            </a:r>
            <a:r>
              <a:rPr lang="es-MX" sz="1600"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café</a:t>
            </a:r>
            <a:r>
              <a:rPr lang="es-MX" sz="1600" dirty="0">
                <a:latin typeface="Tahoma" panose="020B0604030504040204" pitchFamily="34" charset="0"/>
                <a:ea typeface="Tahoma" panose="020B0604030504040204" pitchFamily="34" charset="0"/>
                <a:cs typeface="Tahoma" panose="020B0604030504040204" pitchFamily="34" charset="0"/>
              </a:rPr>
              <a:t> Producción implícita en compromisos climáticos</a:t>
            </a:r>
          </a:p>
          <a:p>
            <a:pPr algn="just"/>
            <a:endParaRPr lang="es-MX" sz="1600" dirty="0">
              <a:latin typeface="Tahoma" panose="020B0604030504040204" pitchFamily="34" charset="0"/>
              <a:ea typeface="Tahoma" panose="020B0604030504040204" pitchFamily="34" charset="0"/>
              <a:cs typeface="Tahoma" panose="020B0604030504040204" pitchFamily="34" charset="0"/>
            </a:endParaRPr>
          </a:p>
          <a:p>
            <a:pPr algn="just"/>
            <a:r>
              <a:rPr lang="es-MX" sz="1600" dirty="0">
                <a:latin typeface="Tahoma" panose="020B0604030504040204" pitchFamily="34" charset="0"/>
                <a:ea typeface="Tahoma" panose="020B0604030504040204" pitchFamily="34" charset="0"/>
                <a:cs typeface="Tahoma" panose="020B0604030504040204" pitchFamily="34" charset="0"/>
              </a:rPr>
              <a:t>La sobra </a:t>
            </a:r>
            <a:r>
              <a:rPr lang="es-MX" sz="1600" b="1" dirty="0">
                <a:solidFill>
                  <a:srgbClr val="00B050"/>
                </a:solidFill>
                <a:latin typeface="Tahoma" panose="020B0604030504040204" pitchFamily="34" charset="0"/>
                <a:ea typeface="Tahoma" panose="020B0604030504040204" pitchFamily="34" charset="0"/>
                <a:cs typeface="Tahoma" panose="020B0604030504040204" pitchFamily="34" charset="0"/>
              </a:rPr>
              <a:t>verde</a:t>
            </a:r>
            <a:r>
              <a:rPr lang="es-MX" sz="1600" dirty="0">
                <a:latin typeface="Tahoma" panose="020B0604030504040204" pitchFamily="34" charset="0"/>
                <a:ea typeface="Tahoma" panose="020B0604030504040204" pitchFamily="34" charset="0"/>
                <a:cs typeface="Tahoma" panose="020B0604030504040204" pitchFamily="34" charset="0"/>
              </a:rPr>
              <a:t> es el rango requerido para mantener por debajo de 2.0</a:t>
            </a:r>
            <a:r>
              <a:rPr lang="es-MX" sz="1600" i="0" dirty="0">
                <a:effectLst/>
                <a:latin typeface="Tahoma" panose="020B0604030504040204" pitchFamily="34" charset="0"/>
                <a:ea typeface="Tahoma" panose="020B0604030504040204" pitchFamily="34" charset="0"/>
                <a:cs typeface="Tahoma" panose="020B0604030504040204" pitchFamily="34" charset="0"/>
              </a:rPr>
              <a:t>°C.</a:t>
            </a:r>
          </a:p>
          <a:p>
            <a:pPr algn="just"/>
            <a:endParaRPr lang="es-MX" sz="1600" dirty="0">
              <a:latin typeface="Tahoma" panose="020B0604030504040204" pitchFamily="34" charset="0"/>
              <a:ea typeface="Tahoma" panose="020B0604030504040204" pitchFamily="34" charset="0"/>
              <a:cs typeface="Tahoma" panose="020B0604030504040204" pitchFamily="34" charset="0"/>
            </a:endParaRPr>
          </a:p>
          <a:p>
            <a:pPr algn="just"/>
            <a:r>
              <a:rPr lang="es-MX" sz="1600" dirty="0">
                <a:latin typeface="Tahoma" panose="020B0604030504040204" pitchFamily="34" charset="0"/>
                <a:ea typeface="Tahoma" panose="020B0604030504040204" pitchFamily="34" charset="0"/>
                <a:cs typeface="Tahoma" panose="020B0604030504040204" pitchFamily="34" charset="0"/>
              </a:rPr>
              <a:t>La sobra </a:t>
            </a:r>
            <a:r>
              <a:rPr lang="es-MX" sz="1600" b="1" dirty="0">
                <a:solidFill>
                  <a:srgbClr val="7030A0"/>
                </a:solidFill>
                <a:latin typeface="Tahoma" panose="020B0604030504040204" pitchFamily="34" charset="0"/>
                <a:ea typeface="Tahoma" panose="020B0604030504040204" pitchFamily="34" charset="0"/>
                <a:cs typeface="Tahoma" panose="020B0604030504040204" pitchFamily="34" charset="0"/>
              </a:rPr>
              <a:t>morada</a:t>
            </a:r>
            <a:r>
              <a:rPr lang="es-MX" sz="1600" dirty="0">
                <a:latin typeface="Tahoma" panose="020B0604030504040204" pitchFamily="34" charset="0"/>
                <a:ea typeface="Tahoma" panose="020B0604030504040204" pitchFamily="34" charset="0"/>
                <a:cs typeface="Tahoma" panose="020B0604030504040204" pitchFamily="34" charset="0"/>
              </a:rPr>
              <a:t> es el rango requerido para mantener por debajo de 1.5</a:t>
            </a:r>
            <a:r>
              <a:rPr lang="es-MX" sz="1600" i="0" dirty="0">
                <a:effectLst/>
                <a:latin typeface="Tahoma" panose="020B0604030504040204" pitchFamily="34" charset="0"/>
                <a:ea typeface="Tahoma" panose="020B0604030504040204" pitchFamily="34" charset="0"/>
                <a:cs typeface="Tahoma" panose="020B0604030504040204" pitchFamily="34" charset="0"/>
              </a:rPr>
              <a:t>°C.`</a:t>
            </a:r>
          </a:p>
        </p:txBody>
      </p:sp>
      <p:sp>
        <p:nvSpPr>
          <p:cNvPr id="11" name="TextBox 10">
            <a:extLst>
              <a:ext uri="{FF2B5EF4-FFF2-40B4-BE49-F238E27FC236}">
                <a16:creationId xmlns:a16="http://schemas.microsoft.com/office/drawing/2014/main" id="{8D7F3ABE-0CB9-476C-9CE2-F96755E28AE5}"/>
              </a:ext>
            </a:extLst>
          </p:cNvPr>
          <p:cNvSpPr txBox="1"/>
          <p:nvPr/>
        </p:nvSpPr>
        <p:spPr>
          <a:xfrm>
            <a:off x="3134909" y="5746600"/>
            <a:ext cx="8953151" cy="348429"/>
          </a:xfrm>
          <a:prstGeom prst="rect">
            <a:avLst/>
          </a:prstGeom>
          <a:noFill/>
        </p:spPr>
        <p:txBody>
          <a:bodyPr wrap="square">
            <a:spAutoFit/>
          </a:bodyPr>
          <a:lstStyle/>
          <a:p>
            <a:pPr marL="180340" marR="431800" algn="just">
              <a:lnSpc>
                <a:spcPct val="125000"/>
              </a:lnSpc>
              <a:spcAft>
                <a:spcPts val="0"/>
              </a:spcAft>
            </a:pPr>
            <a:r>
              <a:rPr lang="es-ES" sz="700" dirty="0">
                <a:effectLst/>
                <a:latin typeface="Arial" panose="020B0604020202020204" pitchFamily="34" charset="0"/>
                <a:ea typeface="Arial" panose="020B0604020202020204" pitchFamily="34" charset="0"/>
              </a:rPr>
              <a:t>Las</a:t>
            </a:r>
            <a:r>
              <a:rPr lang="es-ES" sz="700" spc="-5" dirty="0">
                <a:solidFill>
                  <a:srgbClr val="235470"/>
                </a:solidFill>
                <a:effectLst/>
                <a:latin typeface="Arial" panose="020B0604020202020204" pitchFamily="34" charset="0"/>
                <a:ea typeface="Arial" panose="020B0604020202020204" pitchFamily="34" charset="0"/>
              </a:rPr>
              <a:t> unidades</a:t>
            </a:r>
            <a:r>
              <a:rPr lang="es-ES" sz="700" dirty="0">
                <a:effectLst/>
                <a:latin typeface="Arial" panose="020B0604020202020204" pitchFamily="34" charset="0"/>
                <a:ea typeface="Arial" panose="020B0604020202020204" pitchFamily="34" charset="0"/>
              </a:rPr>
              <a:t> </a:t>
            </a:r>
            <a:r>
              <a:rPr lang="es-ES" sz="700" spc="-5" dirty="0">
                <a:solidFill>
                  <a:srgbClr val="235470"/>
                </a:solidFill>
                <a:effectLst/>
                <a:latin typeface="Arial" panose="020B0604020202020204" pitchFamily="34" charset="0"/>
                <a:ea typeface="Arial" panose="020B0604020202020204" pitchFamily="34" charset="0"/>
              </a:rPr>
              <a:t>físicas</a:t>
            </a:r>
            <a:r>
              <a:rPr lang="es-ES" sz="700" dirty="0">
                <a:effectLst/>
                <a:latin typeface="Arial" panose="020B0604020202020204" pitchFamily="34" charset="0"/>
                <a:ea typeface="Arial" panose="020B0604020202020204" pitchFamily="34" charset="0"/>
              </a:rPr>
              <a:t> </a:t>
            </a:r>
            <a:r>
              <a:rPr lang="es-ES" sz="700" spc="-5" dirty="0">
                <a:solidFill>
                  <a:srgbClr val="235470"/>
                </a:solidFill>
                <a:effectLst/>
                <a:latin typeface="Arial" panose="020B0604020202020204" pitchFamily="34" charset="0"/>
                <a:ea typeface="Arial" panose="020B0604020202020204" pitchFamily="34" charset="0"/>
              </a:rPr>
              <a:t> se</a:t>
            </a:r>
            <a:r>
              <a:rPr lang="es-ES" sz="700" dirty="0">
                <a:effectLst/>
                <a:latin typeface="Arial" panose="020B0604020202020204" pitchFamily="34" charset="0"/>
                <a:ea typeface="Arial" panose="020B0604020202020204" pitchFamily="34" charset="0"/>
              </a:rPr>
              <a:t> </a:t>
            </a:r>
            <a:r>
              <a:rPr lang="es-ES" sz="700" spc="-5" dirty="0">
                <a:solidFill>
                  <a:srgbClr val="235470"/>
                </a:solidFill>
                <a:effectLst/>
                <a:latin typeface="Arial" panose="020B0604020202020204" pitchFamily="34" charset="0"/>
                <a:ea typeface="Arial" panose="020B0604020202020204" pitchFamily="34" charset="0"/>
              </a:rPr>
              <a:t> muestran</a:t>
            </a:r>
            <a:r>
              <a:rPr lang="es-ES" sz="700" dirty="0">
                <a:effectLst/>
                <a:latin typeface="Arial" panose="020B0604020202020204" pitchFamily="34" charset="0"/>
                <a:ea typeface="Arial" panose="020B0604020202020204" pitchFamily="34" charset="0"/>
              </a:rPr>
              <a:t> </a:t>
            </a:r>
            <a:r>
              <a:rPr lang="es-ES" sz="700" spc="-5" dirty="0">
                <a:solidFill>
                  <a:srgbClr val="235470"/>
                </a:solidFill>
                <a:effectLst/>
                <a:latin typeface="Arial" panose="020B0604020202020204" pitchFamily="34" charset="0"/>
                <a:ea typeface="Arial" panose="020B0604020202020204" pitchFamily="34" charset="0"/>
              </a:rPr>
              <a:t> como</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ejes secundarios:</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miles de millones</a:t>
            </a:r>
            <a:r>
              <a:rPr lang="es-ES" sz="700" dirty="0">
                <a:effectLst/>
                <a:latin typeface="Arial" panose="020B0604020202020204" pitchFamily="34" charset="0"/>
                <a:ea typeface="Arial" panose="020B0604020202020204" pitchFamily="34" charset="0"/>
              </a:rPr>
              <a:t> </a:t>
            </a:r>
            <a:r>
              <a:rPr lang="es-ES" sz="700" spc="-5" dirty="0">
                <a:solidFill>
                  <a:srgbClr val="235470"/>
                </a:solidFill>
                <a:effectLst/>
                <a:latin typeface="Arial" panose="020B0604020202020204" pitchFamily="34" charset="0"/>
                <a:ea typeface="Arial" panose="020B0604020202020204" pitchFamily="34" charset="0"/>
              </a:rPr>
              <a:t> </a:t>
            </a:r>
            <a:r>
              <a:rPr lang="es-ES" sz="700" dirty="0">
                <a:effectLst/>
                <a:latin typeface="Arial" panose="020B0604020202020204" pitchFamily="34" charset="0"/>
                <a:ea typeface="Arial" panose="020B0604020202020204" pitchFamily="34" charset="0"/>
              </a:rPr>
              <a:t> de</a:t>
            </a:r>
            <a:r>
              <a:rPr lang="es-ES" sz="700" dirty="0">
                <a:solidFill>
                  <a:srgbClr val="235470"/>
                </a:solidFill>
                <a:effectLst/>
                <a:latin typeface="Arial" panose="020B0604020202020204" pitchFamily="34" charset="0"/>
                <a:ea typeface="Arial" panose="020B0604020202020204" pitchFamily="34" charset="0"/>
              </a:rPr>
              <a:t> toneladas</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por</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año</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(Gt /año)</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para</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el carbón,</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millones</a:t>
            </a:r>
            <a:r>
              <a:rPr lang="es-ES" sz="700" dirty="0">
                <a:effectLst/>
                <a:latin typeface="Arial" panose="020B0604020202020204" pitchFamily="34" charset="0"/>
                <a:ea typeface="Arial" panose="020B0604020202020204" pitchFamily="34" charset="0"/>
              </a:rPr>
              <a:t> de</a:t>
            </a:r>
            <a:r>
              <a:rPr lang="es-ES" sz="700" dirty="0">
                <a:solidFill>
                  <a:srgbClr val="235470"/>
                </a:solidFill>
                <a:effectLst/>
                <a:latin typeface="Arial" panose="020B0604020202020204" pitchFamily="34" charset="0"/>
                <a:ea typeface="Arial" panose="020B0604020202020204" pitchFamily="34" charset="0"/>
              </a:rPr>
              <a:t> barriles</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por</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día</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(mb / d)</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para</a:t>
            </a:r>
            <a:r>
              <a:rPr lang="es-ES" sz="700" dirty="0">
                <a:effectLst/>
                <a:latin typeface="Arial" panose="020B0604020202020204" pitchFamily="34" charset="0"/>
                <a:ea typeface="Arial" panose="020B0604020202020204" pitchFamily="34" charset="0"/>
              </a:rPr>
              <a:t> el</a:t>
            </a:r>
            <a:r>
              <a:rPr lang="es-ES" sz="700" dirty="0">
                <a:solidFill>
                  <a:srgbClr val="235470"/>
                </a:solidFill>
                <a:effectLst/>
                <a:latin typeface="Arial" panose="020B0604020202020204" pitchFamily="34" charset="0"/>
                <a:ea typeface="Arial" panose="020B0604020202020204" pitchFamily="34" charset="0"/>
              </a:rPr>
              <a:t> petróleo</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y</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billones</a:t>
            </a:r>
            <a:r>
              <a:rPr lang="es-ES" sz="700" dirty="0">
                <a:effectLst/>
                <a:latin typeface="Arial" panose="020B0604020202020204" pitchFamily="34" charset="0"/>
                <a:ea typeface="Arial" panose="020B0604020202020204" pitchFamily="34" charset="0"/>
              </a:rPr>
              <a:t> de</a:t>
            </a:r>
            <a:r>
              <a:rPr lang="es-ES" sz="700" dirty="0">
                <a:solidFill>
                  <a:srgbClr val="235470"/>
                </a:solidFill>
                <a:effectLst/>
                <a:latin typeface="Arial" panose="020B0604020202020204" pitchFamily="34" charset="0"/>
                <a:ea typeface="Arial" panose="020B0604020202020204" pitchFamily="34" charset="0"/>
              </a:rPr>
              <a:t> metros</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cúbicos</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por</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año</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(tcm /año)</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para</a:t>
            </a:r>
            <a:r>
              <a:rPr lang="es-ES" sz="700" dirty="0">
                <a:effectLst/>
                <a:latin typeface="Arial" panose="020B0604020202020204" pitchFamily="34" charset="0"/>
                <a:ea typeface="Arial" panose="020B0604020202020204" pitchFamily="34" charset="0"/>
              </a:rPr>
              <a:t> </a:t>
            </a:r>
            <a:r>
              <a:rPr lang="es-ES" sz="700" dirty="0">
                <a:solidFill>
                  <a:srgbClr val="235470"/>
                </a:solidFill>
                <a:effectLst/>
                <a:latin typeface="Arial" panose="020B0604020202020204" pitchFamily="34" charset="0"/>
                <a:ea typeface="Arial" panose="020B0604020202020204" pitchFamily="34" charset="0"/>
              </a:rPr>
              <a:t> el gas.</a:t>
            </a:r>
            <a:endParaRPr lang="es-MX" sz="7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060267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EA17CC-4EF8-4330-BC40-05BF06E0FD97}"/>
              </a:ext>
            </a:extLst>
          </p:cNvPr>
          <p:cNvSpPr txBox="1"/>
          <p:nvPr/>
        </p:nvSpPr>
        <p:spPr>
          <a:xfrm>
            <a:off x="1193606" y="136420"/>
            <a:ext cx="9435596" cy="523220"/>
          </a:xfrm>
          <a:prstGeom prst="rect">
            <a:avLst/>
          </a:prstGeom>
          <a:noFill/>
        </p:spPr>
        <p:txBody>
          <a:bodyPr wrap="non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INVERSION DE MEXICO EN ENERGIA - REQUERIDA</a:t>
            </a:r>
            <a:endParaRPr lang="es-MX"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Footer Placeholder 1">
            <a:extLst>
              <a:ext uri="{FF2B5EF4-FFF2-40B4-BE49-F238E27FC236}">
                <a16:creationId xmlns:a16="http://schemas.microsoft.com/office/drawing/2014/main" id="{59028D9A-FCD9-4763-AC24-DCE35EDE1BA9}"/>
              </a:ext>
            </a:extLst>
          </p:cNvPr>
          <p:cNvSpPr>
            <a:spLocks noGrp="1"/>
          </p:cNvSpPr>
          <p:nvPr>
            <p:ph type="ftr" sz="quarter" idx="11"/>
          </p:nvPr>
        </p:nvSpPr>
        <p:spPr>
          <a:xfrm>
            <a:off x="7727029" y="6509923"/>
            <a:ext cx="4068757" cy="487680"/>
          </a:xfrm>
        </p:spPr>
        <p:txBody>
          <a:bodyPr/>
          <a:lstStyle/>
          <a:p>
            <a:pPr algn="ctr"/>
            <a:r>
              <a:rPr lang="en-US" sz="700" dirty="0">
                <a:solidFill>
                  <a:schemeClr val="bg1"/>
                </a:solidFill>
              </a:rPr>
              <a:t>Partial or total reproduction of the document is prohibited without the authorization of the Author.</a:t>
            </a:r>
          </a:p>
        </p:txBody>
      </p:sp>
      <p:graphicFrame>
        <p:nvGraphicFramePr>
          <p:cNvPr id="7" name="Chart 6">
            <a:extLst>
              <a:ext uri="{FF2B5EF4-FFF2-40B4-BE49-F238E27FC236}">
                <a16:creationId xmlns:a16="http://schemas.microsoft.com/office/drawing/2014/main" id="{73BA4156-C2DC-4B0B-9C94-2F94A726F52D}"/>
              </a:ext>
            </a:extLst>
          </p:cNvPr>
          <p:cNvGraphicFramePr/>
          <p:nvPr>
            <p:extLst>
              <p:ext uri="{D42A27DB-BD31-4B8C-83A1-F6EECF244321}">
                <p14:modId xmlns:p14="http://schemas.microsoft.com/office/powerpoint/2010/main" val="1918431263"/>
              </p:ext>
            </p:extLst>
          </p:nvPr>
        </p:nvGraphicFramePr>
        <p:xfrm>
          <a:off x="3150965" y="1384917"/>
          <a:ext cx="8804619" cy="480282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5CB1715D-A268-4F58-9D69-26E411BD9DE7}"/>
              </a:ext>
            </a:extLst>
          </p:cNvPr>
          <p:cNvSpPr txBox="1"/>
          <p:nvPr/>
        </p:nvSpPr>
        <p:spPr>
          <a:xfrm>
            <a:off x="292257" y="2019577"/>
            <a:ext cx="2806931" cy="3970318"/>
          </a:xfrm>
          <a:prstGeom prst="rect">
            <a:avLst/>
          </a:prstGeom>
          <a:noFill/>
        </p:spPr>
        <p:txBody>
          <a:bodyPr wrap="square">
            <a:spAutoFit/>
          </a:bodyPr>
          <a:lstStyle/>
          <a:p>
            <a:pPr algn="just"/>
            <a:r>
              <a:rPr lang="es-MX" sz="1200" dirty="0">
                <a:latin typeface="Tahoma" panose="020B0604030504040204" pitchFamily="34" charset="0"/>
                <a:ea typeface="Tahoma" panose="020B0604030504040204" pitchFamily="34" charset="0"/>
                <a:cs typeface="Tahoma" panose="020B0604030504040204" pitchFamily="34" charset="0"/>
              </a:rPr>
              <a:t>Electricidad requiere una mayor inversión ante la creciente de la demanda.</a:t>
            </a:r>
          </a:p>
          <a:p>
            <a:pPr algn="just"/>
            <a:endParaRPr lang="es-MX" sz="1200" dirty="0">
              <a:latin typeface="Tahoma" panose="020B0604030504040204" pitchFamily="34" charset="0"/>
              <a:ea typeface="Tahoma" panose="020B0604030504040204" pitchFamily="34" charset="0"/>
              <a:cs typeface="Tahoma" panose="020B0604030504040204" pitchFamily="34" charset="0"/>
            </a:endParaRPr>
          </a:p>
          <a:p>
            <a:pPr algn="just"/>
            <a:endParaRPr lang="es-MX" sz="1200" dirty="0">
              <a:latin typeface="Tahoma" panose="020B0604030504040204" pitchFamily="34" charset="0"/>
              <a:ea typeface="Tahoma" panose="020B0604030504040204" pitchFamily="34" charset="0"/>
              <a:cs typeface="Tahoma" panose="020B0604030504040204" pitchFamily="34" charset="0"/>
            </a:endParaRPr>
          </a:p>
          <a:p>
            <a:pPr algn="just"/>
            <a:r>
              <a:rPr lang="es-MX" sz="1200" b="1" dirty="0">
                <a:latin typeface="Tahoma" panose="020B0604030504040204" pitchFamily="34" charset="0"/>
                <a:ea typeface="Tahoma" panose="020B0604030504040204" pitchFamily="34" charset="0"/>
                <a:cs typeface="Tahoma" panose="020B0604030504040204" pitchFamily="34" charset="0"/>
              </a:rPr>
              <a:t>En el caso de que el tipo de cambio llegase a 21 a 23 pesos por dólar en promedio, se requerirían más pesos para las empresas productivas del Estado.</a:t>
            </a:r>
          </a:p>
          <a:p>
            <a:pPr algn="just"/>
            <a:endParaRPr lang="es-MX" sz="1200" dirty="0">
              <a:latin typeface="Tahoma" panose="020B0604030504040204" pitchFamily="34" charset="0"/>
              <a:ea typeface="Tahoma" panose="020B0604030504040204" pitchFamily="34" charset="0"/>
              <a:cs typeface="Tahoma" panose="020B0604030504040204" pitchFamily="34" charset="0"/>
            </a:endParaRPr>
          </a:p>
          <a:p>
            <a:pPr algn="just"/>
            <a:endParaRPr lang="es-MX" sz="1200" dirty="0">
              <a:latin typeface="Tahoma" panose="020B0604030504040204" pitchFamily="34" charset="0"/>
              <a:ea typeface="Tahoma" panose="020B0604030504040204" pitchFamily="34" charset="0"/>
              <a:cs typeface="Tahoma" panose="020B0604030504040204" pitchFamily="34" charset="0"/>
            </a:endParaRPr>
          </a:p>
          <a:p>
            <a:pPr algn="just"/>
            <a:r>
              <a:rPr lang="es-MX" sz="1200" dirty="0">
                <a:latin typeface="Tahoma" panose="020B0604030504040204" pitchFamily="34" charset="0"/>
                <a:ea typeface="Tahoma" panose="020B0604030504040204" pitchFamily="34" charset="0"/>
                <a:cs typeface="Tahoma" panose="020B0604030504040204" pitchFamily="34" charset="0"/>
              </a:rPr>
              <a:t>Suponiendo que sólo fuera realizado por las empresas productivas del Estado, </a:t>
            </a:r>
            <a:r>
              <a:rPr lang="es-MX" sz="1200" u="sng" dirty="0">
                <a:latin typeface="Tahoma" panose="020B0604030504040204" pitchFamily="34" charset="0"/>
                <a:ea typeface="Tahoma" panose="020B0604030504040204" pitchFamily="34" charset="0"/>
                <a:cs typeface="Tahoma" panose="020B0604030504040204" pitchFamily="34" charset="0"/>
              </a:rPr>
              <a:t>el total de la operación del mercado, esto traería como consecuencia un incremento en el presupuesto de estas empresas y limitaría el gasto público de la nación.</a:t>
            </a:r>
          </a:p>
          <a:p>
            <a:pPr algn="just"/>
            <a:endParaRPr lang="es-MX" sz="1200" dirty="0">
              <a:latin typeface="Tahoma" panose="020B0604030504040204" pitchFamily="34" charset="0"/>
              <a:ea typeface="Tahoma" panose="020B0604030504040204" pitchFamily="34" charset="0"/>
              <a:cs typeface="Tahoma" panose="020B0604030504040204" pitchFamily="34" charset="0"/>
            </a:endParaRPr>
          </a:p>
          <a:p>
            <a:pPr algn="just"/>
            <a:endParaRPr lang="es-MX" sz="1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468F3728-E283-418D-AB04-437125225582}"/>
              </a:ext>
            </a:extLst>
          </p:cNvPr>
          <p:cNvSpPr/>
          <p:nvPr/>
        </p:nvSpPr>
        <p:spPr>
          <a:xfrm>
            <a:off x="292257" y="4141487"/>
            <a:ext cx="2858708" cy="15752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9417450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9629</TotalTime>
  <Words>2017</Words>
  <Application>Microsoft Office PowerPoint</Application>
  <PresentationFormat>Widescreen</PresentationFormat>
  <Paragraphs>295</Paragraphs>
  <Slides>22</Slides>
  <Notes>15</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-apple-system</vt:lpstr>
      <vt:lpstr>Arial</vt:lpstr>
      <vt:lpstr>Calibri</vt:lpstr>
      <vt:lpstr>Calibri Light</vt:lpstr>
      <vt:lpstr>Segoe UI</vt:lpstr>
      <vt:lpstr>Tahoma</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Ramses Pech</dc:creator>
  <cp:lastModifiedBy>Ramses Pech</cp:lastModifiedBy>
  <cp:revision>470</cp:revision>
  <cp:lastPrinted>2020-11-12T17:45:50Z</cp:lastPrinted>
  <dcterms:created xsi:type="dcterms:W3CDTF">2020-08-26T22:29:24Z</dcterms:created>
  <dcterms:modified xsi:type="dcterms:W3CDTF">2022-01-24T12:23:34Z</dcterms:modified>
</cp:coreProperties>
</file>